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21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2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46" r:id="rId6"/>
    <p:sldId id="406" r:id="rId7"/>
    <p:sldId id="401" r:id="rId8"/>
    <p:sldId id="324" r:id="rId9"/>
    <p:sldId id="394" r:id="rId10"/>
    <p:sldId id="335" r:id="rId11"/>
    <p:sldId id="405" r:id="rId12"/>
    <p:sldId id="343" r:id="rId13"/>
    <p:sldId id="379" r:id="rId14"/>
    <p:sldId id="400" r:id="rId15"/>
    <p:sldId id="391" r:id="rId16"/>
    <p:sldId id="381" r:id="rId17"/>
    <p:sldId id="396" r:id="rId18"/>
    <p:sldId id="397" r:id="rId19"/>
    <p:sldId id="398" r:id="rId20"/>
    <p:sldId id="338" r:id="rId21"/>
    <p:sldId id="393" r:id="rId22"/>
    <p:sldId id="339" r:id="rId23"/>
    <p:sldId id="387" r:id="rId24"/>
    <p:sldId id="357" r:id="rId25"/>
    <p:sldId id="404" r:id="rId26"/>
  </p:sldIdLst>
  <p:sldSz cx="12192000" cy="6858000"/>
  <p:notesSz cx="6797675" cy="9926638"/>
  <p:custDataLst>
    <p:tags r:id="rId28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ešimir Dominis" initials="KD" lastIdx="2" clrIdx="0">
    <p:extLst>
      <p:ext uri="{19B8F6BF-5375-455C-9EA6-DF929625EA0E}">
        <p15:presenceInfo xmlns:p15="http://schemas.microsoft.com/office/powerpoint/2012/main" userId="Krešimir Dominis" providerId="None"/>
      </p:ext>
    </p:extLst>
  </p:cmAuthor>
  <p:cmAuthor id="2" name="Krešimir Dominis" initials="KD [2]" lastIdx="1" clrIdx="1">
    <p:extLst>
      <p:ext uri="{19B8F6BF-5375-455C-9EA6-DF929625EA0E}">
        <p15:presenceInfo xmlns:p15="http://schemas.microsoft.com/office/powerpoint/2012/main" userId="S::kresimir.dominis@fzo.gov.hr::64a170ce-7b6a-4557-bc28-b630e7465e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4595"/>
  </p:normalViewPr>
  <p:slideViewPr>
    <p:cSldViewPr snapToGrid="0">
      <p:cViewPr varScale="1">
        <p:scale>
          <a:sx n="108" d="100"/>
          <a:sy n="108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Content.Outlook\MM0GAEI5\JN_DASHBOARD_31_12_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MPGI%20dinamika/2021-12-24%20-%20MPGI%20dinamika%20-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%20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fondzaobnovu.sharepoint.com/sites/FZOODLUKE/Zajednicki%20dokumenti/General/OBNOVA/DASHBOARDI/DASHBOARD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r-HR" sz="1800">
                <a:solidFill>
                  <a:schemeClr val="tx1"/>
                </a:solidFill>
              </a:rPr>
              <a:t>Pregled zahtjeva po nadležnosti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205009347799225E-2"/>
          <c:y val="0.24917900844111937"/>
          <c:w val="0.81358998130440152"/>
          <c:h val="0.75082099155888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CDF-4D79-87D2-A0756C22E283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CDF-4D79-87D2-A0756C22E283}"/>
              </c:ext>
            </c:extLst>
          </c:dPt>
          <c:dLbls>
            <c:dLbl>
              <c:idx val="0"/>
              <c:layout>
                <c:manualLayout>
                  <c:x val="-5.2825066256621742E-3"/>
                  <c:y val="-0.5207056466041651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9545401994929811"/>
                      <c:h val="0.33075044729120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DF-4D79-87D2-A0756C22E283}"/>
                </c:ext>
              </c:extLst>
            </c:dLbl>
            <c:dLbl>
              <c:idx val="1"/>
              <c:layout>
                <c:manualLayout>
                  <c:x val="0"/>
                  <c:y val="-7.1246642334025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648611545202424"/>
                      <c:h val="0.29238227146814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DF-4D79-87D2-A0756C22E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MPGI!$Q$6:$Q$7</c:f>
              <c:strCache>
                <c:ptCount val="2"/>
                <c:pt idx="0">
                  <c:v>Broj zahtjeva koji su u nadležnosti Središnjeg državnog ureda za obnovu i stambeno zbrinjavanje</c:v>
                </c:pt>
                <c:pt idx="1">
                  <c:v>Broj zahtjeva koji su u nadležnosti Fonda za obnovu</c:v>
                </c:pt>
              </c:strCache>
            </c:strRef>
          </c:cat>
          <c:val>
            <c:numRef>
              <c:f>MPGI!$R$6:$R$7</c:f>
              <c:numCache>
                <c:formatCode>_-* #,##0_-;\-* #,##0_-;_-* "-"??_-;_-@_-</c:formatCode>
                <c:ptCount val="2"/>
                <c:pt idx="0">
                  <c:v>10892</c:v>
                </c:pt>
                <c:pt idx="1">
                  <c:v>3752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DF-4D79-87D2-A0756C22E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94930086759758"/>
          <c:y val="0.33190051058587405"/>
          <c:w val="0.45095275115565636"/>
          <c:h val="0.523048438703701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45-4900-8534-0CF82164FD5F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45-4900-8534-0CF82164FD5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45-4900-8534-0CF82164FD5F}"/>
              </c:ext>
            </c:extLst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45-4900-8534-0CF82164FD5F}"/>
              </c:ext>
            </c:extLst>
          </c:dPt>
          <c:dPt>
            <c:idx val="4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45-4900-8534-0CF82164FD5F}"/>
              </c:ext>
            </c:extLst>
          </c:dPt>
          <c:dPt>
            <c:idx val="5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45-4900-8534-0CF82164FD5F}"/>
              </c:ext>
            </c:extLst>
          </c:dPt>
          <c:dPt>
            <c:idx val="6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45-4900-8534-0CF82164FD5F}"/>
              </c:ext>
            </c:extLst>
          </c:dPt>
          <c:dPt>
            <c:idx val="7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745-4900-8534-0CF82164FD5F}"/>
              </c:ext>
            </c:extLst>
          </c:dPt>
          <c:dPt>
            <c:idx val="8"/>
            <c:bubble3D val="0"/>
            <c:spPr>
              <a:solidFill>
                <a:schemeClr val="accent1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745-4900-8534-0CF82164FD5F}"/>
              </c:ext>
            </c:extLst>
          </c:dPt>
          <c:dPt>
            <c:idx val="9"/>
            <c:bubble3D val="0"/>
            <c:spPr>
              <a:solidFill>
                <a:schemeClr val="accent1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745-4900-8534-0CF82164FD5F}"/>
              </c:ext>
            </c:extLst>
          </c:dPt>
          <c:dPt>
            <c:idx val="10"/>
            <c:bubble3D val="0"/>
            <c:spPr>
              <a:solidFill>
                <a:schemeClr val="accent1">
                  <a:tint val="5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745-4900-8534-0CF82164FD5F}"/>
              </c:ext>
            </c:extLst>
          </c:dPt>
          <c:dPt>
            <c:idx val="11"/>
            <c:bubble3D val="0"/>
            <c:spPr>
              <a:solidFill>
                <a:schemeClr val="accent1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745-4900-8534-0CF82164FD5F}"/>
              </c:ext>
            </c:extLst>
          </c:dPt>
          <c:dLbls>
            <c:dLbl>
              <c:idx val="0"/>
              <c:layout>
                <c:manualLayout>
                  <c:x val="0.22572527442116147"/>
                  <c:y val="9.0947813428991386E-2"/>
                </c:manualLayout>
              </c:layout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8570"/>
                        <a:gd name="adj2" fmla="val 6296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745-4900-8534-0CF82164FD5F}"/>
                </c:ext>
              </c:extLst>
            </c:dLbl>
            <c:dLbl>
              <c:idx val="1"/>
              <c:layout>
                <c:manualLayout>
                  <c:x val="0.17305838104035981"/>
                  <c:y val="3.55815023292231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45-4900-8534-0CF82164FD5F}"/>
                </c:ext>
              </c:extLst>
            </c:dLbl>
            <c:dLbl>
              <c:idx val="2"/>
              <c:layout>
                <c:manualLayout>
                  <c:x val="-6.8404227341419099E-2"/>
                  <c:y val="0.107442407457294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5-4900-8534-0CF82164FD5F}"/>
                </c:ext>
              </c:extLst>
            </c:dLbl>
            <c:dLbl>
              <c:idx val="3"/>
              <c:layout>
                <c:manualLayout>
                  <c:x val="-0.17409557274153586"/>
                  <c:y val="7.29370975847601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5-4900-8534-0CF82164FD5F}"/>
                </c:ext>
              </c:extLst>
            </c:dLbl>
            <c:dLbl>
              <c:idx val="4"/>
              <c:layout>
                <c:manualLayout>
                  <c:x val="-0.18016982507301005"/>
                  <c:y val="4.68036394800562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45-4900-8534-0CF82164FD5F}"/>
                </c:ext>
              </c:extLst>
            </c:dLbl>
            <c:dLbl>
              <c:idx val="5"/>
              <c:layout>
                <c:manualLayout>
                  <c:x val="-0.18686530582723807"/>
                  <c:y val="3.64847950645991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5-4900-8534-0CF82164FD5F}"/>
                </c:ext>
              </c:extLst>
            </c:dLbl>
            <c:dLbl>
              <c:idx val="6"/>
              <c:layout>
                <c:manualLayout>
                  <c:x val="-0.30157133948494919"/>
                  <c:y val="-3.61145769825178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5-4900-8534-0CF82164FD5F}"/>
                </c:ext>
              </c:extLst>
            </c:dLbl>
            <c:dLbl>
              <c:idx val="7"/>
              <c:layout>
                <c:manualLayout>
                  <c:x val="-0.277405061475128"/>
                  <c:y val="-0.160114397387363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45-4900-8534-0CF82164FD5F}"/>
                </c:ext>
              </c:extLst>
            </c:dLbl>
            <c:dLbl>
              <c:idx val="8"/>
              <c:layout>
                <c:manualLayout>
                  <c:x val="-0.11166169180245042"/>
                  <c:y val="-0.22058125026584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9173908813719"/>
                      <c:h val="0.1462818289088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745-4900-8534-0CF82164FD5F}"/>
                </c:ext>
              </c:extLst>
            </c:dLbl>
            <c:dLbl>
              <c:idx val="9"/>
              <c:layout>
                <c:manualLayout>
                  <c:x val="0.10375049469918469"/>
                  <c:y val="-0.195377472781093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60420482846776"/>
                      <c:h val="0.1617490677593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1745-4900-8534-0CF82164FD5F}"/>
                </c:ext>
              </c:extLst>
            </c:dLbl>
            <c:dLbl>
              <c:idx val="10"/>
              <c:layout>
                <c:manualLayout>
                  <c:x val="0.3122592188073805"/>
                  <c:y val="-0.168936024740020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5-4900-8534-0CF82164FD5F}"/>
                </c:ext>
              </c:extLst>
            </c:dLbl>
            <c:dLbl>
              <c:idx val="11"/>
              <c:layout>
                <c:manualLayout>
                  <c:x val="0.33004835530666427"/>
                  <c:y val="-1.51688982152337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84759767624235"/>
                      <c:h val="0.25333787047408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1745-4900-8534-0CF82164F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Ugovori!$B$15:$B$26</c:f>
              <c:strCache>
                <c:ptCount val="12"/>
                <c:pt idx="0">
                  <c:v>Usluge operativne koordinacije</c:v>
                </c:pt>
                <c:pt idx="1">
                  <c:v>Usluge tehničko-financijske kontrole</c:v>
                </c:pt>
                <c:pt idx="2">
                  <c:v>Usluge projektiranja</c:v>
                </c:pt>
                <c:pt idx="3">
                  <c:v>Usluge kontrole projekata</c:v>
                </c:pt>
                <c:pt idx="4">
                  <c:v>Izvođenje radova (uklanjanje, obnova i izgradnja zamjenskih obiteljskih kuća)</c:v>
                </c:pt>
                <c:pt idx="5">
                  <c:v>Usluga stručnog nadzora</c:v>
                </c:pt>
                <c:pt idx="6">
                  <c:v>Usluga ovlaštenog inženjera građevinarstva</c:v>
                </c:pt>
                <c:pt idx="7">
                  <c:v>Usluga stalnog sudskog vještaka i ovlaštenog inženjera</c:v>
                </c:pt>
                <c:pt idx="8">
                  <c:v>Nabava i najam mobilnih kuća za osiguranje privremenog smještaja</c:v>
                </c:pt>
                <c:pt idx="9">
                  <c:v>Usluga izrade smjernica za projektiranje novih obiteljskih kuća u Gradu Zagrebu i Krapinsko-zagorskoj županiji</c:v>
                </c:pt>
                <c:pt idx="10">
                  <c:v>Usluga ovlaštenih inženjera geodezije</c:v>
                </c:pt>
                <c:pt idx="11">
                  <c:v>Usluga stručnog nadzora izvođenja radova podloge, terase i nadstrešnice te postavljanja i spajanja MSJ na komunalnu infrastrukturu</c:v>
                </c:pt>
              </c:strCache>
            </c:strRef>
          </c:cat>
          <c:val>
            <c:numRef>
              <c:f>Ugovori!$C$15:$C$26</c:f>
              <c:numCache>
                <c:formatCode>General</c:formatCode>
                <c:ptCount val="12"/>
                <c:pt idx="0">
                  <c:v>31</c:v>
                </c:pt>
                <c:pt idx="1">
                  <c:v>58</c:v>
                </c:pt>
                <c:pt idx="2">
                  <c:v>15</c:v>
                </c:pt>
                <c:pt idx="3">
                  <c:v>2</c:v>
                </c:pt>
                <c:pt idx="4">
                  <c:v>25</c:v>
                </c:pt>
                <c:pt idx="5">
                  <c:v>17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745-4900-8534-0CF82164F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'MPGI MJESECNO'!$C$16</c:f>
              <c:strCache>
                <c:ptCount val="1"/>
                <c:pt idx="0">
                  <c:v>ODLUKA, PRIVREMENIH ODLUKA I RJEŠENJA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9096048012671314E-3"/>
                  <c:y val="-3.1773055323268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8-4510-8574-6AE4CECFDBCC}"/>
                </c:ext>
              </c:extLst>
            </c:dLbl>
            <c:dLbl>
              <c:idx val="1"/>
              <c:layout>
                <c:manualLayout>
                  <c:x val="9.4915257615205573E-3"/>
                  <c:y val="-2.382979149245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18-4510-8574-6AE4CECFDBCC}"/>
                </c:ext>
              </c:extLst>
            </c:dLbl>
            <c:dLbl>
              <c:idx val="2"/>
              <c:layout>
                <c:manualLayout>
                  <c:x val="1.2546125947298368E-2"/>
                  <c:y val="-3.240740740740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579336629353192E-2"/>
                      <c:h val="7.32407407407407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218-4510-8574-6AE4CECFDBCC}"/>
                </c:ext>
              </c:extLst>
            </c:dLbl>
            <c:dLbl>
              <c:idx val="3"/>
              <c:layout>
                <c:manualLayout>
                  <c:x val="1.8819188920947399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18-4510-8574-6AE4CECFDBCC}"/>
                </c:ext>
              </c:extLst>
            </c:dLbl>
            <c:dLbl>
              <c:idx val="4"/>
              <c:layout>
                <c:manualLayout>
                  <c:x val="1.0455104956081974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8-4510-8574-6AE4CECFDBCC}"/>
                </c:ext>
              </c:extLst>
            </c:dLbl>
            <c:dLbl>
              <c:idx val="5"/>
              <c:layout>
                <c:manualLayout>
                  <c:x val="9.4915257615204411E-3"/>
                  <c:y val="-2.7801423407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8-4510-8574-6AE4CECFDBCC}"/>
                </c:ext>
              </c:extLst>
            </c:dLbl>
            <c:dLbl>
              <c:idx val="6"/>
              <c:layout>
                <c:manualLayout>
                  <c:x val="1.1073446721773867E-2"/>
                  <c:y val="-2.780142340786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18-4510-8574-6AE4CECFDBCC}"/>
                </c:ext>
              </c:extLst>
            </c:dLbl>
            <c:dLbl>
              <c:idx val="7"/>
              <c:layout>
                <c:manualLayout>
                  <c:x val="1.0659054069100886E-2"/>
                  <c:y val="-2.301290580065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18-4510-8574-6AE4CECFDBCC}"/>
                </c:ext>
              </c:extLst>
            </c:dLbl>
            <c:dLbl>
              <c:idx val="8"/>
              <c:layout>
                <c:manualLayout>
                  <c:x val="1.0659054069100886E-2"/>
                  <c:y val="-1.1506452900328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18-4510-8574-6AE4CECFD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'MPGI MJESECNO'!$A$17:$A$25</c:f>
              <c:strCache>
                <c:ptCount val="9"/>
                <c:pt idx="0">
                  <c:v> TRAVANJ </c:v>
                </c:pt>
                <c:pt idx="1">
                  <c:v> SVIBANJ </c:v>
                </c:pt>
                <c:pt idx="2">
                  <c:v> LIPANJ </c:v>
                </c:pt>
                <c:pt idx="3">
                  <c:v> SRPANJ </c:v>
                </c:pt>
                <c:pt idx="4">
                  <c:v> KOLOVOZ </c:v>
                </c:pt>
                <c:pt idx="5">
                  <c:v> RUJAN </c:v>
                </c:pt>
                <c:pt idx="6">
                  <c:v> LISTOPAD </c:v>
                </c:pt>
                <c:pt idx="7">
                  <c:v> STUDENI </c:v>
                </c:pt>
                <c:pt idx="8">
                  <c:v> PROSINAC </c:v>
                </c:pt>
              </c:strCache>
            </c:strRef>
          </c:cat>
          <c:val>
            <c:numRef>
              <c:f>'MPGI MJESECNO'!$C$17:$C$25</c:f>
              <c:numCache>
                <c:formatCode>General</c:formatCode>
                <c:ptCount val="9"/>
                <c:pt idx="0">
                  <c:v>144</c:v>
                </c:pt>
                <c:pt idx="1">
                  <c:v>77</c:v>
                </c:pt>
                <c:pt idx="2">
                  <c:v>9</c:v>
                </c:pt>
                <c:pt idx="3">
                  <c:v>92</c:v>
                </c:pt>
                <c:pt idx="4">
                  <c:v>20</c:v>
                </c:pt>
                <c:pt idx="5">
                  <c:v>53</c:v>
                </c:pt>
                <c:pt idx="6">
                  <c:v>136</c:v>
                </c:pt>
                <c:pt idx="7">
                  <c:v>265</c:v>
                </c:pt>
                <c:pt idx="8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18-4510-8574-6AE4CECFD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1200815"/>
        <c:axId val="1741202063"/>
        <c:axId val="0"/>
      </c:bar3DChart>
      <c:catAx>
        <c:axId val="174120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41202063"/>
        <c:crosses val="autoZero"/>
        <c:auto val="1"/>
        <c:lblAlgn val="ctr"/>
        <c:lblOffset val="100"/>
        <c:noMultiLvlLbl val="0"/>
      </c:catAx>
      <c:valAx>
        <c:axId val="1741202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4120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0488986604779931E-3"/>
                  <c:y val="-1.7264817835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2C-407A-8C23-C86632CA41D2}"/>
                </c:ext>
              </c:extLst>
            </c:dLbl>
            <c:dLbl>
              <c:idx val="7"/>
              <c:layout>
                <c:manualLayout>
                  <c:x val="3.8780994259191401E-3"/>
                  <c:y val="-2.301975711437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2C-407A-8C23-C86632CA41D2}"/>
                </c:ext>
              </c:extLst>
            </c:dLbl>
            <c:dLbl>
              <c:idx val="8"/>
              <c:layout>
                <c:manualLayout>
                  <c:x val="2.5853996172794267E-3"/>
                  <c:y val="-8.6324089178901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2C-407A-8C23-C86632CA4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ZA PREZENTACIJU'!$B$39:$B$47</c:f>
              <c:strCache>
                <c:ptCount val="9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  <c:pt idx="6">
                  <c:v>LISTOPAD</c:v>
                </c:pt>
                <c:pt idx="7">
                  <c:v>STUDENI</c:v>
                </c:pt>
                <c:pt idx="8">
                  <c:v>PROSINAC</c:v>
                </c:pt>
              </c:strCache>
              <c:extLst/>
            </c:strRef>
          </c:cat>
          <c:val>
            <c:numRef>
              <c:f>'SHEET ZA PREZENTACIJU'!$F$39:$F$47</c:f>
              <c:numCache>
                <c:formatCode>General</c:formatCode>
                <c:ptCount val="9"/>
                <c:pt idx="0">
                  <c:v>9</c:v>
                </c:pt>
                <c:pt idx="1">
                  <c:v>27</c:v>
                </c:pt>
                <c:pt idx="2">
                  <c:v>33</c:v>
                </c:pt>
                <c:pt idx="3">
                  <c:v>45</c:v>
                </c:pt>
                <c:pt idx="4">
                  <c:v>39</c:v>
                </c:pt>
                <c:pt idx="5">
                  <c:v>33</c:v>
                </c:pt>
                <c:pt idx="6">
                  <c:v>83</c:v>
                </c:pt>
                <c:pt idx="7">
                  <c:v>194</c:v>
                </c:pt>
                <c:pt idx="8">
                  <c:v>220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D2C-407A-8C23-C86632CA4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6903615"/>
        <c:axId val="2016905695"/>
        <c:axId val="0"/>
      </c:bar3DChart>
      <c:catAx>
        <c:axId val="201690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16905695"/>
        <c:crosses val="autoZero"/>
        <c:auto val="1"/>
        <c:lblAlgn val="ctr"/>
        <c:lblOffset val="100"/>
        <c:noMultiLvlLbl val="0"/>
      </c:catAx>
      <c:valAx>
        <c:axId val="201690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1690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'DASH - DOKUMENTI'!$D$16</c:f>
          <c:strCache>
            <c:ptCount val="1"/>
            <c:pt idx="0">
              <c:v>PRIVREMENE ODLUKE I ZAKLJUČCI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3041322125836385"/>
          <c:y val="0.21137684819499866"/>
          <c:w val="0.74466552844156819"/>
          <c:h val="0.7465556895423802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35-438E-B50D-28723FC316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35-438E-B50D-28723FC316F1}"/>
              </c:ext>
            </c:extLst>
          </c:dPt>
          <c:dLbls>
            <c:dLbl>
              <c:idx val="0"/>
              <c:layout>
                <c:manualLayout>
                  <c:x val="8.8246605832741326E-2"/>
                  <c:y val="0.4383525640487718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35-438E-B50D-28723FC316F1}"/>
                </c:ext>
              </c:extLst>
            </c:dLbl>
            <c:dLbl>
              <c:idx val="1"/>
              <c:layout>
                <c:manualLayout>
                  <c:x val="-8.4640096151902156E-2"/>
                  <c:y val="-0.3759136338080173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043805555555555"/>
                      <c:h val="0.31203194444444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35-438E-B50D-28723FC31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'DASH - DOKUMENTI'!$D$17:$D$18</c:f>
              <c:strCache>
                <c:ptCount val="2"/>
                <c:pt idx="0">
                  <c:v>Izvršeno</c:v>
                </c:pt>
                <c:pt idx="1">
                  <c:v>U postupku</c:v>
                </c:pt>
              </c:strCache>
            </c:strRef>
          </c:cat>
          <c:val>
            <c:numRef>
              <c:f>'DASH - DOKUMENTI'!$E$17:$E$18</c:f>
              <c:numCache>
                <c:formatCode>General</c:formatCode>
                <c:ptCount val="2"/>
                <c:pt idx="0">
                  <c:v>160</c:v>
                </c:pt>
                <c:pt idx="1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35-438E-B50D-28723FC31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'DASH - DOKUMENTI'!$B$16</c:f>
          <c:strCache>
            <c:ptCount val="1"/>
            <c:pt idx="0">
              <c:v>ODLUKE I RJEŠENJA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7549549794065558"/>
          <c:y val="0.21893690463099466"/>
          <c:w val="0.65583195108154901"/>
          <c:h val="0.7430987984053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E-4CE9-9B6F-120E27DD7B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E-4CE9-9B6F-120E27DD7B0A}"/>
              </c:ext>
            </c:extLst>
          </c:dPt>
          <c:dLbls>
            <c:dLbl>
              <c:idx val="0"/>
              <c:layout>
                <c:manualLayout>
                  <c:x val="0.2950240687085187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DE-4CE9-9B6F-120E27DD7B0A}"/>
                </c:ext>
              </c:extLst>
            </c:dLbl>
            <c:dLbl>
              <c:idx val="1"/>
              <c:layout>
                <c:manualLayout>
                  <c:x val="-0.21137883650690942"/>
                  <c:y val="-5.4975588822392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924368363880632"/>
                      <c:h val="0.2662095065205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DE-4CE9-9B6F-120E27DD7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'DASH - DOKUMENTI'!$B$17:$B$18</c:f>
              <c:strCache>
                <c:ptCount val="2"/>
                <c:pt idx="0">
                  <c:v>Izvršeno</c:v>
                </c:pt>
                <c:pt idx="1">
                  <c:v>U postupku</c:v>
                </c:pt>
              </c:strCache>
            </c:strRef>
          </c:cat>
          <c:val>
            <c:numRef>
              <c:f>'DASH - DOKUMENTI'!$C$17:$C$18</c:f>
              <c:numCache>
                <c:formatCode>General</c:formatCode>
                <c:ptCount val="2"/>
                <c:pt idx="0">
                  <c:v>1042</c:v>
                </c:pt>
                <c:pt idx="1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DE-4CE9-9B6F-120E27DD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isplata</a:t>
            </a:r>
            <a:r>
              <a:rPr lang="hr-HR" sz="2000" dirty="0"/>
              <a:t> po vrsti akta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2002734688104108"/>
          <c:y val="0.13814596092155149"/>
          <c:w val="0.75113961054269418"/>
          <c:h val="0.8618540390784484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E7-4D5D-9983-8008A5DB9F7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E7-4D5D-9983-8008A5DB9F75}"/>
              </c:ext>
            </c:extLst>
          </c:dPt>
          <c:dLbls>
            <c:dLbl>
              <c:idx val="0"/>
              <c:layout>
                <c:manualLayout>
                  <c:x val="-3.7658333333333439E-2"/>
                  <c:y val="-0.1712962962962963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E7-4D5D-9983-8008A5DB9F75}"/>
                </c:ext>
              </c:extLst>
            </c:dLbl>
            <c:dLbl>
              <c:idx val="1"/>
              <c:layout>
                <c:manualLayout>
                  <c:x val="-0.1184027777777778"/>
                  <c:y val="-5.84490740740740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E7-4D5D-9983-8008A5DB9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ISPLATE!$B$14:$B$15</c:f>
              <c:strCache>
                <c:ptCount val="2"/>
                <c:pt idx="0">
                  <c:v>RJEŠENJE</c:v>
                </c:pt>
                <c:pt idx="1">
                  <c:v>ODLUKA</c:v>
                </c:pt>
              </c:strCache>
            </c:strRef>
          </c:cat>
          <c:val>
            <c:numRef>
              <c:f>ISPLATE!$G$14:$G$15</c:f>
              <c:numCache>
                <c:formatCode>General</c:formatCode>
                <c:ptCount val="2"/>
                <c:pt idx="0">
                  <c:v>793</c:v>
                </c:pt>
                <c:pt idx="1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E7-4D5D-9983-8008A5DB9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000" dirty="0"/>
              <a:t>Iznos po</a:t>
            </a:r>
            <a:r>
              <a:rPr lang="hr-HR" sz="2000" baseline="0" dirty="0"/>
              <a:t> vrsti akta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2401936284910493"/>
          <c:y val="0.13814596092155149"/>
          <c:w val="0.75113961054269418"/>
          <c:h val="0.8618540390784484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03-4F5B-93DA-384D39BEBD33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3-4F5B-93DA-384D39BEBD33}"/>
              </c:ext>
            </c:extLst>
          </c:dPt>
          <c:dLbls>
            <c:dLbl>
              <c:idx val="0"/>
              <c:layout>
                <c:manualLayout>
                  <c:x val="-0.16339236111111111"/>
                  <c:y val="-0.117870370370370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12574850299401"/>
                      <c:h val="0.262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03-4F5B-93DA-384D39BEBD33}"/>
                </c:ext>
              </c:extLst>
            </c:dLbl>
            <c:dLbl>
              <c:idx val="1"/>
              <c:layout>
                <c:manualLayout>
                  <c:x val="-7.4713310185185192E-2"/>
                  <c:y val="-0.12236111111111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117754629629621"/>
                      <c:h val="0.262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03-4F5B-93DA-384D39BEB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ISPLATE!$B$14:$B$15</c:f>
              <c:strCache>
                <c:ptCount val="2"/>
                <c:pt idx="0">
                  <c:v>RJEŠENJE</c:v>
                </c:pt>
                <c:pt idx="1">
                  <c:v>ODLUKA</c:v>
                </c:pt>
              </c:strCache>
            </c:strRef>
          </c:cat>
          <c:val>
            <c:numRef>
              <c:f>ISPLATE!$H$14:$H$15</c:f>
              <c:numCache>
                <c:formatCode>_-* #,##0.00\ [$kn-41A]_-;\-* #,##0.00\ [$kn-41A]_-;_-* "-"??\ [$kn-41A]_-;_-@_-</c:formatCode>
                <c:ptCount val="2"/>
                <c:pt idx="0">
                  <c:v>41241780.480000004</c:v>
                </c:pt>
                <c:pt idx="1">
                  <c:v>11817937.909999995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03-4F5B-93DA-384D39BEB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'SHEET ZA PREZENTACIJU'!$N$42</c:f>
              <c:strCache>
                <c:ptCount val="1"/>
                <c:pt idx="0">
                  <c:v>Jednostavna nabava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ZA PREZENTACIJU'!$M$43:$M$51</c:f>
              <c:strCache>
                <c:ptCount val="9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  <c:pt idx="6">
                  <c:v>listopad</c:v>
                </c:pt>
                <c:pt idx="7">
                  <c:v>studeni</c:v>
                </c:pt>
                <c:pt idx="8">
                  <c:v>prosinac</c:v>
                </c:pt>
              </c:strCache>
            </c:strRef>
          </c:cat>
          <c:val>
            <c:numRef>
              <c:f>'SHEET ZA PREZENTACIJU'!$N$43:$N$51</c:f>
              <c:numCache>
                <c:formatCode>General</c:formatCode>
                <c:ptCount val="9"/>
                <c:pt idx="0">
                  <c:v>19</c:v>
                </c:pt>
                <c:pt idx="1">
                  <c:v>80</c:v>
                </c:pt>
                <c:pt idx="2">
                  <c:v>33</c:v>
                </c:pt>
                <c:pt idx="3">
                  <c:v>55</c:v>
                </c:pt>
                <c:pt idx="4">
                  <c:v>21</c:v>
                </c:pt>
                <c:pt idx="5">
                  <c:v>33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D-48E5-9C55-8CD950FD2627}"/>
            </c:ext>
          </c:extLst>
        </c:ser>
        <c:ser>
          <c:idx val="1"/>
          <c:order val="1"/>
          <c:tx>
            <c:strRef>
              <c:f>'SHEET ZA PREZENTACIJU'!$O$42</c:f>
              <c:strCache>
                <c:ptCount val="1"/>
                <c:pt idx="0">
                  <c:v>Dinamički sustavi (DNS)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ZA PREZENTACIJU'!$M$43:$M$51</c:f>
              <c:strCache>
                <c:ptCount val="9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  <c:pt idx="6">
                  <c:v>listopad</c:v>
                </c:pt>
                <c:pt idx="7">
                  <c:v>studeni</c:v>
                </c:pt>
                <c:pt idx="8">
                  <c:v>prosinac</c:v>
                </c:pt>
              </c:strCache>
            </c:strRef>
          </c:cat>
          <c:val>
            <c:numRef>
              <c:f>'SHEET ZA PREZENTACIJU'!$O$43:$O$51</c:f>
              <c:numCache>
                <c:formatCode>General</c:formatCode>
                <c:ptCount val="9"/>
                <c:pt idx="5">
                  <c:v>11</c:v>
                </c:pt>
                <c:pt idx="6">
                  <c:v>51</c:v>
                </c:pt>
                <c:pt idx="7">
                  <c:v>77</c:v>
                </c:pt>
                <c:pt idx="8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D-48E5-9C55-8CD950FD2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2184031"/>
        <c:axId val="712184447"/>
        <c:axId val="0"/>
      </c:bar3DChart>
      <c:catAx>
        <c:axId val="71218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2184447"/>
        <c:crosses val="autoZero"/>
        <c:auto val="1"/>
        <c:lblAlgn val="ctr"/>
        <c:lblOffset val="100"/>
        <c:noMultiLvlLbl val="0"/>
      </c:catAx>
      <c:valAx>
        <c:axId val="71218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218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125"/>
          <c:y val="0.33450418720955383"/>
          <c:w val="0.73888888888888893"/>
          <c:h val="0.66243151308793446"/>
        </c:manualLayout>
      </c:layout>
      <c:doughnutChart>
        <c:varyColors val="1"/>
        <c:ser>
          <c:idx val="0"/>
          <c:order val="0"/>
          <c:tx>
            <c:strRef>
              <c:f>'SHEET ZA PREZENTACIJU'!$AA$7</c:f>
              <c:strCache>
                <c:ptCount val="1"/>
                <c:pt idx="0">
                  <c:v>DRAŽBE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2-4CD2-8862-F35C2BE6767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2-4CD2-8862-F35C2BE6767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2-4CD2-8862-F35C2BE6767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2-4CD2-8862-F35C2BE6767C}"/>
              </c:ext>
            </c:extLst>
          </c:dPt>
          <c:dLbls>
            <c:dLbl>
              <c:idx val="0"/>
              <c:layout>
                <c:manualLayout>
                  <c:x val="1.5277996500437445E-2"/>
                  <c:y val="-0.1170460715607221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345822397200349"/>
                      <c:h val="0.19830609544057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D2-4CD2-8862-F35C2BE6767C}"/>
                </c:ext>
              </c:extLst>
            </c:dLbl>
            <c:dLbl>
              <c:idx val="1"/>
              <c:layout>
                <c:manualLayout>
                  <c:x val="8.6111111111111013E-2"/>
                  <c:y val="-9.46330732982763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36351706036747"/>
                      <c:h val="0.26283090936579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7D2-4CD2-8862-F35C2BE6767C}"/>
                </c:ext>
              </c:extLst>
            </c:dLbl>
            <c:dLbl>
              <c:idx val="2"/>
              <c:layout>
                <c:manualLayout>
                  <c:x val="-1.6666447944006998E-2"/>
                  <c:y val="-7.59555910870784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754177602799648"/>
                      <c:h val="0.172954393172770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D2-4CD2-8862-F35C2BE6767C}"/>
                </c:ext>
              </c:extLst>
            </c:dLbl>
            <c:dLbl>
              <c:idx val="3"/>
              <c:layout>
                <c:manualLayout>
                  <c:x val="-7.0833333333333331E-2"/>
                  <c:y val="-0.122026857674093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77777777777778"/>
                      <c:h val="0.17771095027802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7D2-4CD2-8862-F35C2BE67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'SHEET ZA PREZENTACIJU'!$Z$8:$Z$11</c:f>
              <c:strCache>
                <c:ptCount val="4"/>
                <c:pt idx="0">
                  <c:v>usluge operativnog koordinatora</c:v>
                </c:pt>
                <c:pt idx="1">
                  <c:v>usluge tehničko-financijske kontrole</c:v>
                </c:pt>
                <c:pt idx="2">
                  <c:v>usluge projektiranja</c:v>
                </c:pt>
                <c:pt idx="3">
                  <c:v>izvođenje radova</c:v>
                </c:pt>
              </c:strCache>
            </c:strRef>
          </c:cat>
          <c:val>
            <c:numRef>
              <c:f>'SHEET ZA PREZENTACIJU'!$AA$8:$AA$11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D2-4CD2-8862-F35C2BE67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fondzaobnovu-my.sharepoint.com/personal/kresimir_dominis_fzo_gov_hr/Documents/Izvje%C5%A1taji%20i%20analize%20-%20Tablice/PREZENTACIJA/1%20-%207%20mjesec/Copy%20of%20FZO%20-%20Izvje%C5%A1taj%20do%2031.07_.xls?web=1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fondzaobnovu-my.sharepoint.com/personal/kresimir_dominis_fzo_gov_hr/Documents/Izvje%C5%A1taji%20i%20analize%20-%20Tablice/PREZENTACIJA/1%20-%207%20mjesec/Copy%20of%20FZO%20-%20Izvje%C5%A1taj%20do%2031.07_.xls?web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4A536-F1E8-465F-8A82-A38B363A3464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0F009969-E090-4F7E-B66B-19BDD2DC8DA9}">
      <dgm:prSet phldrT="[Text]" custT="1"/>
      <dgm:spPr/>
      <dgm:t>
        <a:bodyPr/>
        <a:lstStyle/>
        <a:p>
          <a:r>
            <a:rPr lang="hr-HR" sz="1400" b="0" dirty="0"/>
            <a:t>listopad 2021. godine</a:t>
          </a:r>
        </a:p>
        <a:p>
          <a:r>
            <a:rPr lang="hr-HR" sz="1400" b="1" dirty="0"/>
            <a:t>Javni poziv za iskaz interesa</a:t>
          </a:r>
        </a:p>
      </dgm:t>
    </dgm:pt>
    <dgm:pt modelId="{6492856A-18A4-4D8B-8C75-4D859F7A783E}" type="parTrans" cxnId="{48D896C1-FD91-42BE-8C3B-C89C803F353D}">
      <dgm:prSet/>
      <dgm:spPr/>
      <dgm:t>
        <a:bodyPr/>
        <a:lstStyle/>
        <a:p>
          <a:endParaRPr lang="hr-HR" sz="2000" b="1"/>
        </a:p>
      </dgm:t>
    </dgm:pt>
    <dgm:pt modelId="{F0806B0D-BBF7-4786-AB51-25E62B532340}" type="sibTrans" cxnId="{48D896C1-FD91-42BE-8C3B-C89C803F353D}">
      <dgm:prSet/>
      <dgm:spPr/>
      <dgm:t>
        <a:bodyPr/>
        <a:lstStyle/>
        <a:p>
          <a:endParaRPr lang="hr-HR" sz="2000" b="1"/>
        </a:p>
      </dgm:t>
    </dgm:pt>
    <dgm:pt modelId="{AD098368-BD0E-4DF4-BDDE-1143B3B73CB2}">
      <dgm:prSet phldrT="[Text]" custT="1"/>
      <dgm:spPr/>
      <dgm:t>
        <a:bodyPr/>
        <a:lstStyle/>
        <a:p>
          <a:r>
            <a:rPr lang="hr-HR" sz="1400" b="0" dirty="0"/>
            <a:t>listopad 2021. godine</a:t>
          </a:r>
        </a:p>
        <a:p>
          <a:r>
            <a:rPr lang="hr-HR" sz="1400" b="1" dirty="0"/>
            <a:t>Donošenje </a:t>
          </a:r>
          <a:r>
            <a:rPr lang="pl-PL" sz="1400" b="1" dirty="0"/>
            <a:t>Zakona o izmjenama i dopunama Zakona o obnovi</a:t>
          </a:r>
          <a:endParaRPr lang="hr-HR" sz="1400" b="1" dirty="0"/>
        </a:p>
      </dgm:t>
    </dgm:pt>
    <dgm:pt modelId="{46104A38-EC20-4AA1-98BE-5778283DD247}" type="parTrans" cxnId="{43C98A63-7333-4892-B6D9-7CF1F36BC5F6}">
      <dgm:prSet/>
      <dgm:spPr/>
      <dgm:t>
        <a:bodyPr/>
        <a:lstStyle/>
        <a:p>
          <a:endParaRPr lang="hr-HR" sz="2000" b="1"/>
        </a:p>
      </dgm:t>
    </dgm:pt>
    <dgm:pt modelId="{E14DB074-F631-4D27-A979-0904CCD02F81}" type="sibTrans" cxnId="{43C98A63-7333-4892-B6D9-7CF1F36BC5F6}">
      <dgm:prSet/>
      <dgm:spPr/>
      <dgm:t>
        <a:bodyPr/>
        <a:lstStyle/>
        <a:p>
          <a:endParaRPr lang="hr-HR" sz="2000" b="1"/>
        </a:p>
      </dgm:t>
    </dgm:pt>
    <dgm:pt modelId="{9E826A02-8888-4AC7-BC76-1CE7E505F500}">
      <dgm:prSet phldrT="[Text]" custT="1"/>
      <dgm:spPr/>
      <dgm:t>
        <a:bodyPr/>
        <a:lstStyle/>
        <a:p>
          <a:r>
            <a:rPr lang="hr-HR" sz="1400" b="0" dirty="0"/>
            <a:t>studeni 2021. godine</a:t>
          </a:r>
        </a:p>
        <a:p>
          <a:r>
            <a:rPr lang="hr-HR" sz="1400" b="1" dirty="0"/>
            <a:t>Objava natječaja za projektiranje i operativnu koordinaciju</a:t>
          </a:r>
        </a:p>
      </dgm:t>
    </dgm:pt>
    <dgm:pt modelId="{780256B0-8AE5-4F8B-83A4-822E25B187D7}" type="parTrans" cxnId="{7616955D-C5A4-41ED-A8CF-434413902494}">
      <dgm:prSet/>
      <dgm:spPr/>
      <dgm:t>
        <a:bodyPr/>
        <a:lstStyle/>
        <a:p>
          <a:endParaRPr lang="hr-HR" sz="2000" b="1"/>
        </a:p>
      </dgm:t>
    </dgm:pt>
    <dgm:pt modelId="{5A4CEA1A-DAF0-459E-A091-6606116A4252}" type="sibTrans" cxnId="{7616955D-C5A4-41ED-A8CF-434413902494}">
      <dgm:prSet/>
      <dgm:spPr/>
      <dgm:t>
        <a:bodyPr/>
        <a:lstStyle/>
        <a:p>
          <a:endParaRPr lang="hr-HR" sz="2000" b="1"/>
        </a:p>
      </dgm:t>
    </dgm:pt>
    <dgm:pt modelId="{A0F16E00-C66B-4663-92E3-CC0D3BBDE057}">
      <dgm:prSet phldrT="[Text]" custT="1"/>
      <dgm:spPr/>
      <dgm:t>
        <a:bodyPr/>
        <a:lstStyle/>
        <a:p>
          <a:r>
            <a:rPr lang="hr-HR" sz="1400" b="0" dirty="0"/>
            <a:t>studeni 2021. godine</a:t>
          </a:r>
        </a:p>
        <a:p>
          <a:r>
            <a:rPr lang="hr-HR" sz="1400" b="1" dirty="0"/>
            <a:t>Javni poziv za predaju zahtjeva</a:t>
          </a:r>
        </a:p>
      </dgm:t>
    </dgm:pt>
    <dgm:pt modelId="{48CFD637-8795-4E9A-86BA-71E1612B6A00}" type="parTrans" cxnId="{31BB98BB-B3BE-4A07-A49A-EB5C04025AB3}">
      <dgm:prSet/>
      <dgm:spPr/>
      <dgm:t>
        <a:bodyPr/>
        <a:lstStyle/>
        <a:p>
          <a:endParaRPr lang="hr-HR" sz="2000" b="1"/>
        </a:p>
      </dgm:t>
    </dgm:pt>
    <dgm:pt modelId="{1B5A0A22-6C23-47D1-8973-9F06571576B0}" type="sibTrans" cxnId="{31BB98BB-B3BE-4A07-A49A-EB5C04025AB3}">
      <dgm:prSet/>
      <dgm:spPr/>
      <dgm:t>
        <a:bodyPr/>
        <a:lstStyle/>
        <a:p>
          <a:endParaRPr lang="hr-HR" sz="2000" b="1"/>
        </a:p>
      </dgm:t>
    </dgm:pt>
    <dgm:pt modelId="{B546970C-8A60-4276-9E86-C467797AEFCF}">
      <dgm:prSet phldrT="[Text]" custT="1"/>
      <dgm:spPr/>
      <dgm:t>
        <a:bodyPr/>
        <a:lstStyle/>
        <a:p>
          <a:pPr algn="ctr"/>
          <a:r>
            <a:rPr lang="hr-HR" sz="1400" b="0" dirty="0"/>
            <a:t>siječanj 2022. godine</a:t>
          </a:r>
        </a:p>
        <a:p>
          <a:pPr algn="ctr"/>
          <a:r>
            <a:rPr lang="hr-HR" sz="1400" b="1" dirty="0"/>
            <a:t>Početak projektiranja</a:t>
          </a:r>
        </a:p>
      </dgm:t>
    </dgm:pt>
    <dgm:pt modelId="{084B7027-B2BD-4C28-9725-639A0365FA9C}" type="parTrans" cxnId="{7025FD2A-133D-479D-B332-CAFE4CED5D06}">
      <dgm:prSet/>
      <dgm:spPr/>
      <dgm:t>
        <a:bodyPr/>
        <a:lstStyle/>
        <a:p>
          <a:endParaRPr lang="hr-HR" sz="2000" b="1"/>
        </a:p>
      </dgm:t>
    </dgm:pt>
    <dgm:pt modelId="{B5CF149F-18DE-4F2B-884C-B21A6246F07A}" type="sibTrans" cxnId="{7025FD2A-133D-479D-B332-CAFE4CED5D06}">
      <dgm:prSet/>
      <dgm:spPr/>
      <dgm:t>
        <a:bodyPr/>
        <a:lstStyle/>
        <a:p>
          <a:endParaRPr lang="hr-HR" sz="2000" b="1"/>
        </a:p>
      </dgm:t>
    </dgm:pt>
    <dgm:pt modelId="{CBD68416-DF61-4BE2-8048-9F6D195F3D5E}" type="pres">
      <dgm:prSet presAssocID="{6B54A536-F1E8-465F-8A82-A38B363A3464}" presName="Name0" presStyleCnt="0">
        <dgm:presLayoutVars>
          <dgm:dir/>
          <dgm:resizeHandles val="exact"/>
        </dgm:presLayoutVars>
      </dgm:prSet>
      <dgm:spPr/>
    </dgm:pt>
    <dgm:pt modelId="{8037542F-81BB-4D39-944C-A98010E423D2}" type="pres">
      <dgm:prSet presAssocID="{6B54A536-F1E8-465F-8A82-A38B363A3464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4D7D9458-4A43-443C-AEE9-A07B6D24D195}" type="pres">
      <dgm:prSet presAssocID="{6B54A536-F1E8-465F-8A82-A38B363A3464}" presName="points" presStyleCnt="0"/>
      <dgm:spPr/>
    </dgm:pt>
    <dgm:pt modelId="{46D3E51C-2E09-47FC-A8BD-59CD6F31B780}" type="pres">
      <dgm:prSet presAssocID="{0F009969-E090-4F7E-B66B-19BDD2DC8DA9}" presName="compositeA" presStyleCnt="0"/>
      <dgm:spPr/>
    </dgm:pt>
    <dgm:pt modelId="{638D5BBB-08AC-4000-96D5-9344BA370B54}" type="pres">
      <dgm:prSet presAssocID="{0F009969-E090-4F7E-B66B-19BDD2DC8DA9}" presName="textA" presStyleLbl="revTx" presStyleIdx="0" presStyleCnt="5" custScaleX="377900">
        <dgm:presLayoutVars>
          <dgm:bulletEnabled val="1"/>
        </dgm:presLayoutVars>
      </dgm:prSet>
      <dgm:spPr/>
    </dgm:pt>
    <dgm:pt modelId="{BE88EFC7-6729-4CE9-AA9E-36BC9CA57A2A}" type="pres">
      <dgm:prSet presAssocID="{0F009969-E090-4F7E-B66B-19BDD2DC8DA9}" presName="circleA" presStyleLbl="node1" presStyleIdx="0" presStyleCnt="5"/>
      <dgm:spPr/>
    </dgm:pt>
    <dgm:pt modelId="{14E1F4D6-652E-4901-A4F3-12B4E8B6B10A}" type="pres">
      <dgm:prSet presAssocID="{0F009969-E090-4F7E-B66B-19BDD2DC8DA9}" presName="spaceA" presStyleCnt="0"/>
      <dgm:spPr/>
    </dgm:pt>
    <dgm:pt modelId="{2C9C81B4-CF17-4AF4-AB12-575CE636A996}" type="pres">
      <dgm:prSet presAssocID="{F0806B0D-BBF7-4786-AB51-25E62B532340}" presName="space" presStyleCnt="0"/>
      <dgm:spPr/>
    </dgm:pt>
    <dgm:pt modelId="{1492E739-4D31-4D1C-B748-E89EEB38F689}" type="pres">
      <dgm:prSet presAssocID="{AD098368-BD0E-4DF4-BDDE-1143B3B73CB2}" presName="compositeB" presStyleCnt="0"/>
      <dgm:spPr/>
    </dgm:pt>
    <dgm:pt modelId="{0A6465A2-9079-4ABE-9874-6EB6FFE7CACB}" type="pres">
      <dgm:prSet presAssocID="{AD098368-BD0E-4DF4-BDDE-1143B3B73CB2}" presName="textB" presStyleLbl="revTx" presStyleIdx="1" presStyleCnt="5" custScaleX="331637">
        <dgm:presLayoutVars>
          <dgm:bulletEnabled val="1"/>
        </dgm:presLayoutVars>
      </dgm:prSet>
      <dgm:spPr/>
    </dgm:pt>
    <dgm:pt modelId="{47ADA2E3-C5A1-453F-9929-E5DB0FB163EC}" type="pres">
      <dgm:prSet presAssocID="{AD098368-BD0E-4DF4-BDDE-1143B3B73CB2}" presName="circleB" presStyleLbl="node1" presStyleIdx="1" presStyleCnt="5"/>
      <dgm:spPr/>
    </dgm:pt>
    <dgm:pt modelId="{9DD4BB48-C1C0-4156-8B1F-EA9D3CD0E5D2}" type="pres">
      <dgm:prSet presAssocID="{AD098368-BD0E-4DF4-BDDE-1143B3B73CB2}" presName="spaceB" presStyleCnt="0"/>
      <dgm:spPr/>
    </dgm:pt>
    <dgm:pt modelId="{0704C1D7-3747-499D-86F1-0DBEE8390456}" type="pres">
      <dgm:prSet presAssocID="{E14DB074-F631-4D27-A979-0904CCD02F81}" presName="space" presStyleCnt="0"/>
      <dgm:spPr/>
    </dgm:pt>
    <dgm:pt modelId="{500FBA7A-86BD-4813-8352-ADD9EADC40F1}" type="pres">
      <dgm:prSet presAssocID="{A0F16E00-C66B-4663-92E3-CC0D3BBDE057}" presName="compositeA" presStyleCnt="0"/>
      <dgm:spPr/>
    </dgm:pt>
    <dgm:pt modelId="{D0B5CE25-BCA3-4EA4-849F-CD7E63EDBB92}" type="pres">
      <dgm:prSet presAssocID="{A0F16E00-C66B-4663-92E3-CC0D3BBDE057}" presName="textA" presStyleLbl="revTx" presStyleIdx="2" presStyleCnt="5" custScaleX="289462">
        <dgm:presLayoutVars>
          <dgm:bulletEnabled val="1"/>
        </dgm:presLayoutVars>
      </dgm:prSet>
      <dgm:spPr/>
    </dgm:pt>
    <dgm:pt modelId="{7C9A5299-CC5F-4D14-B5CE-9E135E7C8C66}" type="pres">
      <dgm:prSet presAssocID="{A0F16E00-C66B-4663-92E3-CC0D3BBDE057}" presName="circleA" presStyleLbl="node1" presStyleIdx="2" presStyleCnt="5"/>
      <dgm:spPr/>
    </dgm:pt>
    <dgm:pt modelId="{A8E5DC55-A6DF-450B-A7DF-5C2CD6F0C8DE}" type="pres">
      <dgm:prSet presAssocID="{A0F16E00-C66B-4663-92E3-CC0D3BBDE057}" presName="spaceA" presStyleCnt="0"/>
      <dgm:spPr/>
    </dgm:pt>
    <dgm:pt modelId="{27EE97E9-E397-4CEC-AC1B-C63C9A5F7623}" type="pres">
      <dgm:prSet presAssocID="{1B5A0A22-6C23-47D1-8973-9F06571576B0}" presName="space" presStyleCnt="0"/>
      <dgm:spPr/>
    </dgm:pt>
    <dgm:pt modelId="{94A6830B-38E6-4439-B74A-26301AAFF909}" type="pres">
      <dgm:prSet presAssocID="{9E826A02-8888-4AC7-BC76-1CE7E505F500}" presName="compositeB" presStyleCnt="0"/>
      <dgm:spPr/>
    </dgm:pt>
    <dgm:pt modelId="{6BD0123F-A350-4E4A-B53D-D0A8276FDAED}" type="pres">
      <dgm:prSet presAssocID="{9E826A02-8888-4AC7-BC76-1CE7E505F500}" presName="textB" presStyleLbl="revTx" presStyleIdx="3" presStyleCnt="5" custScaleX="348755">
        <dgm:presLayoutVars>
          <dgm:bulletEnabled val="1"/>
        </dgm:presLayoutVars>
      </dgm:prSet>
      <dgm:spPr/>
    </dgm:pt>
    <dgm:pt modelId="{5073EAD1-E84A-416A-992E-0154D6972046}" type="pres">
      <dgm:prSet presAssocID="{9E826A02-8888-4AC7-BC76-1CE7E505F500}" presName="circleB" presStyleLbl="node1" presStyleIdx="3" presStyleCnt="5"/>
      <dgm:spPr/>
    </dgm:pt>
    <dgm:pt modelId="{D8F0608A-8B69-4131-AAF9-CB9DCC038A06}" type="pres">
      <dgm:prSet presAssocID="{9E826A02-8888-4AC7-BC76-1CE7E505F500}" presName="spaceB" presStyleCnt="0"/>
      <dgm:spPr/>
    </dgm:pt>
    <dgm:pt modelId="{FCF44EE7-E089-4E5B-ADD3-8631482CD6B1}" type="pres">
      <dgm:prSet presAssocID="{5A4CEA1A-DAF0-459E-A091-6606116A4252}" presName="space" presStyleCnt="0"/>
      <dgm:spPr/>
    </dgm:pt>
    <dgm:pt modelId="{3A53243E-538C-4D91-83A0-F374FF78ABFF}" type="pres">
      <dgm:prSet presAssocID="{B546970C-8A60-4276-9E86-C467797AEFCF}" presName="compositeA" presStyleCnt="0"/>
      <dgm:spPr/>
    </dgm:pt>
    <dgm:pt modelId="{682C3C7D-3743-40E9-A634-76947B5484C4}" type="pres">
      <dgm:prSet presAssocID="{B546970C-8A60-4276-9E86-C467797AEFCF}" presName="textA" presStyleLbl="revTx" presStyleIdx="4" presStyleCnt="5" custScaleX="289462">
        <dgm:presLayoutVars>
          <dgm:bulletEnabled val="1"/>
        </dgm:presLayoutVars>
      </dgm:prSet>
      <dgm:spPr/>
    </dgm:pt>
    <dgm:pt modelId="{71554D18-38F8-41E4-A09D-08920F9A709F}" type="pres">
      <dgm:prSet presAssocID="{B546970C-8A60-4276-9E86-C467797AEFCF}" presName="circleA" presStyleLbl="node1" presStyleIdx="4" presStyleCnt="5"/>
      <dgm:spPr/>
    </dgm:pt>
    <dgm:pt modelId="{D8319B5B-BFA7-4EB6-B334-25E61BCA7B96}" type="pres">
      <dgm:prSet presAssocID="{B546970C-8A60-4276-9E86-C467797AEFCF}" presName="spaceA" presStyleCnt="0"/>
      <dgm:spPr/>
    </dgm:pt>
  </dgm:ptLst>
  <dgm:cxnLst>
    <dgm:cxn modelId="{7025FD2A-133D-479D-B332-CAFE4CED5D06}" srcId="{6B54A536-F1E8-465F-8A82-A38B363A3464}" destId="{B546970C-8A60-4276-9E86-C467797AEFCF}" srcOrd="4" destOrd="0" parTransId="{084B7027-B2BD-4C28-9725-639A0365FA9C}" sibTransId="{B5CF149F-18DE-4F2B-884C-B21A6246F07A}"/>
    <dgm:cxn modelId="{7616955D-C5A4-41ED-A8CF-434413902494}" srcId="{6B54A536-F1E8-465F-8A82-A38B363A3464}" destId="{9E826A02-8888-4AC7-BC76-1CE7E505F500}" srcOrd="3" destOrd="0" parTransId="{780256B0-8AE5-4F8B-83A4-822E25B187D7}" sibTransId="{5A4CEA1A-DAF0-459E-A091-6606116A4252}"/>
    <dgm:cxn modelId="{43C98A63-7333-4892-B6D9-7CF1F36BC5F6}" srcId="{6B54A536-F1E8-465F-8A82-A38B363A3464}" destId="{AD098368-BD0E-4DF4-BDDE-1143B3B73CB2}" srcOrd="1" destOrd="0" parTransId="{46104A38-EC20-4AA1-98BE-5778283DD247}" sibTransId="{E14DB074-F631-4D27-A979-0904CCD02F81}"/>
    <dgm:cxn modelId="{AA407F69-D846-4283-A44B-08328730DF90}" type="presOf" srcId="{0F009969-E090-4F7E-B66B-19BDD2DC8DA9}" destId="{638D5BBB-08AC-4000-96D5-9344BA370B54}" srcOrd="0" destOrd="0" presId="urn:microsoft.com/office/officeart/2005/8/layout/hProcess11"/>
    <dgm:cxn modelId="{F8C98E4A-0D23-4C52-8E35-7E0A06F1B20E}" type="presOf" srcId="{AD098368-BD0E-4DF4-BDDE-1143B3B73CB2}" destId="{0A6465A2-9079-4ABE-9874-6EB6FFE7CACB}" srcOrd="0" destOrd="0" presId="urn:microsoft.com/office/officeart/2005/8/layout/hProcess11"/>
    <dgm:cxn modelId="{3D66398F-160D-4628-A651-A6D4F3264AAC}" type="presOf" srcId="{B546970C-8A60-4276-9E86-C467797AEFCF}" destId="{682C3C7D-3743-40E9-A634-76947B5484C4}" srcOrd="0" destOrd="0" presId="urn:microsoft.com/office/officeart/2005/8/layout/hProcess11"/>
    <dgm:cxn modelId="{6832C2A8-07E0-4995-927E-860656C8B5B4}" type="presOf" srcId="{9E826A02-8888-4AC7-BC76-1CE7E505F500}" destId="{6BD0123F-A350-4E4A-B53D-D0A8276FDAED}" srcOrd="0" destOrd="0" presId="urn:microsoft.com/office/officeart/2005/8/layout/hProcess11"/>
    <dgm:cxn modelId="{780739A9-D462-4EB3-98CD-C1A2D047A060}" type="presOf" srcId="{6B54A536-F1E8-465F-8A82-A38B363A3464}" destId="{CBD68416-DF61-4BE2-8048-9F6D195F3D5E}" srcOrd="0" destOrd="0" presId="urn:microsoft.com/office/officeart/2005/8/layout/hProcess11"/>
    <dgm:cxn modelId="{31BB98BB-B3BE-4A07-A49A-EB5C04025AB3}" srcId="{6B54A536-F1E8-465F-8A82-A38B363A3464}" destId="{A0F16E00-C66B-4663-92E3-CC0D3BBDE057}" srcOrd="2" destOrd="0" parTransId="{48CFD637-8795-4E9A-86BA-71E1612B6A00}" sibTransId="{1B5A0A22-6C23-47D1-8973-9F06571576B0}"/>
    <dgm:cxn modelId="{48D896C1-FD91-42BE-8C3B-C89C803F353D}" srcId="{6B54A536-F1E8-465F-8A82-A38B363A3464}" destId="{0F009969-E090-4F7E-B66B-19BDD2DC8DA9}" srcOrd="0" destOrd="0" parTransId="{6492856A-18A4-4D8B-8C75-4D859F7A783E}" sibTransId="{F0806B0D-BBF7-4786-AB51-25E62B532340}"/>
    <dgm:cxn modelId="{BDB1CFDC-B62C-4DCA-B541-380E991734C0}" type="presOf" srcId="{A0F16E00-C66B-4663-92E3-CC0D3BBDE057}" destId="{D0B5CE25-BCA3-4EA4-849F-CD7E63EDBB92}" srcOrd="0" destOrd="0" presId="urn:microsoft.com/office/officeart/2005/8/layout/hProcess11"/>
    <dgm:cxn modelId="{2EDE8693-D015-4D78-B8BB-FF00AC06B2A2}" type="presParOf" srcId="{CBD68416-DF61-4BE2-8048-9F6D195F3D5E}" destId="{8037542F-81BB-4D39-944C-A98010E423D2}" srcOrd="0" destOrd="0" presId="urn:microsoft.com/office/officeart/2005/8/layout/hProcess11"/>
    <dgm:cxn modelId="{01D063C4-B862-4B51-8C75-834CCFEE3C67}" type="presParOf" srcId="{CBD68416-DF61-4BE2-8048-9F6D195F3D5E}" destId="{4D7D9458-4A43-443C-AEE9-A07B6D24D195}" srcOrd="1" destOrd="0" presId="urn:microsoft.com/office/officeart/2005/8/layout/hProcess11"/>
    <dgm:cxn modelId="{18A91A76-86B0-4DB0-BDB6-C5DA8D4784BD}" type="presParOf" srcId="{4D7D9458-4A43-443C-AEE9-A07B6D24D195}" destId="{46D3E51C-2E09-47FC-A8BD-59CD6F31B780}" srcOrd="0" destOrd="0" presId="urn:microsoft.com/office/officeart/2005/8/layout/hProcess11"/>
    <dgm:cxn modelId="{0FC95F5C-E564-4C05-962F-631074806FE5}" type="presParOf" srcId="{46D3E51C-2E09-47FC-A8BD-59CD6F31B780}" destId="{638D5BBB-08AC-4000-96D5-9344BA370B54}" srcOrd="0" destOrd="0" presId="urn:microsoft.com/office/officeart/2005/8/layout/hProcess11"/>
    <dgm:cxn modelId="{063C5B25-7F52-4D2F-B93D-DE9CF48B83D9}" type="presParOf" srcId="{46D3E51C-2E09-47FC-A8BD-59CD6F31B780}" destId="{BE88EFC7-6729-4CE9-AA9E-36BC9CA57A2A}" srcOrd="1" destOrd="0" presId="urn:microsoft.com/office/officeart/2005/8/layout/hProcess11"/>
    <dgm:cxn modelId="{D4F6FB3D-8687-4FEE-8753-15DDA4AC11A0}" type="presParOf" srcId="{46D3E51C-2E09-47FC-A8BD-59CD6F31B780}" destId="{14E1F4D6-652E-4901-A4F3-12B4E8B6B10A}" srcOrd="2" destOrd="0" presId="urn:microsoft.com/office/officeart/2005/8/layout/hProcess11"/>
    <dgm:cxn modelId="{55625901-0C10-47B1-8A39-DF48CA4BA68D}" type="presParOf" srcId="{4D7D9458-4A43-443C-AEE9-A07B6D24D195}" destId="{2C9C81B4-CF17-4AF4-AB12-575CE636A996}" srcOrd="1" destOrd="0" presId="urn:microsoft.com/office/officeart/2005/8/layout/hProcess11"/>
    <dgm:cxn modelId="{BC28ABC9-3628-42C9-8972-930D34F2EE07}" type="presParOf" srcId="{4D7D9458-4A43-443C-AEE9-A07B6D24D195}" destId="{1492E739-4D31-4D1C-B748-E89EEB38F689}" srcOrd="2" destOrd="0" presId="urn:microsoft.com/office/officeart/2005/8/layout/hProcess11"/>
    <dgm:cxn modelId="{A61099A8-3107-4D47-830B-8B95694DBC88}" type="presParOf" srcId="{1492E739-4D31-4D1C-B748-E89EEB38F689}" destId="{0A6465A2-9079-4ABE-9874-6EB6FFE7CACB}" srcOrd="0" destOrd="0" presId="urn:microsoft.com/office/officeart/2005/8/layout/hProcess11"/>
    <dgm:cxn modelId="{21EB0516-72CA-4E95-94C7-5D3F573C1E74}" type="presParOf" srcId="{1492E739-4D31-4D1C-B748-E89EEB38F689}" destId="{47ADA2E3-C5A1-453F-9929-E5DB0FB163EC}" srcOrd="1" destOrd="0" presId="urn:microsoft.com/office/officeart/2005/8/layout/hProcess11"/>
    <dgm:cxn modelId="{DCA2E1C7-32AF-46D9-B2B9-C3947CCBA181}" type="presParOf" srcId="{1492E739-4D31-4D1C-B748-E89EEB38F689}" destId="{9DD4BB48-C1C0-4156-8B1F-EA9D3CD0E5D2}" srcOrd="2" destOrd="0" presId="urn:microsoft.com/office/officeart/2005/8/layout/hProcess11"/>
    <dgm:cxn modelId="{30FD33AB-6269-476D-9D67-9B8927204030}" type="presParOf" srcId="{4D7D9458-4A43-443C-AEE9-A07B6D24D195}" destId="{0704C1D7-3747-499D-86F1-0DBEE8390456}" srcOrd="3" destOrd="0" presId="urn:microsoft.com/office/officeart/2005/8/layout/hProcess11"/>
    <dgm:cxn modelId="{BFAD30D4-49EF-450F-8A46-5DABA149A1A8}" type="presParOf" srcId="{4D7D9458-4A43-443C-AEE9-A07B6D24D195}" destId="{500FBA7A-86BD-4813-8352-ADD9EADC40F1}" srcOrd="4" destOrd="0" presId="urn:microsoft.com/office/officeart/2005/8/layout/hProcess11"/>
    <dgm:cxn modelId="{974CEE10-B9BE-4332-B417-9235C99C8132}" type="presParOf" srcId="{500FBA7A-86BD-4813-8352-ADD9EADC40F1}" destId="{D0B5CE25-BCA3-4EA4-849F-CD7E63EDBB92}" srcOrd="0" destOrd="0" presId="urn:microsoft.com/office/officeart/2005/8/layout/hProcess11"/>
    <dgm:cxn modelId="{1098F6EF-C794-4DFA-B91A-E15707786FCE}" type="presParOf" srcId="{500FBA7A-86BD-4813-8352-ADD9EADC40F1}" destId="{7C9A5299-CC5F-4D14-B5CE-9E135E7C8C66}" srcOrd="1" destOrd="0" presId="urn:microsoft.com/office/officeart/2005/8/layout/hProcess11"/>
    <dgm:cxn modelId="{9EA760B1-94D6-4725-8200-494BAF157512}" type="presParOf" srcId="{500FBA7A-86BD-4813-8352-ADD9EADC40F1}" destId="{A8E5DC55-A6DF-450B-A7DF-5C2CD6F0C8DE}" srcOrd="2" destOrd="0" presId="urn:microsoft.com/office/officeart/2005/8/layout/hProcess11"/>
    <dgm:cxn modelId="{08854568-B399-44DD-89F6-90723D80297C}" type="presParOf" srcId="{4D7D9458-4A43-443C-AEE9-A07B6D24D195}" destId="{27EE97E9-E397-4CEC-AC1B-C63C9A5F7623}" srcOrd="5" destOrd="0" presId="urn:microsoft.com/office/officeart/2005/8/layout/hProcess11"/>
    <dgm:cxn modelId="{B14FE4AC-7BED-404D-873C-DB38EE9F27C7}" type="presParOf" srcId="{4D7D9458-4A43-443C-AEE9-A07B6D24D195}" destId="{94A6830B-38E6-4439-B74A-26301AAFF909}" srcOrd="6" destOrd="0" presId="urn:microsoft.com/office/officeart/2005/8/layout/hProcess11"/>
    <dgm:cxn modelId="{FB9870E0-60C6-4588-8ADD-455767AE1932}" type="presParOf" srcId="{94A6830B-38E6-4439-B74A-26301AAFF909}" destId="{6BD0123F-A350-4E4A-B53D-D0A8276FDAED}" srcOrd="0" destOrd="0" presId="urn:microsoft.com/office/officeart/2005/8/layout/hProcess11"/>
    <dgm:cxn modelId="{435D4978-6BE0-45AA-8312-F168A8D74197}" type="presParOf" srcId="{94A6830B-38E6-4439-B74A-26301AAFF909}" destId="{5073EAD1-E84A-416A-992E-0154D6972046}" srcOrd="1" destOrd="0" presId="urn:microsoft.com/office/officeart/2005/8/layout/hProcess11"/>
    <dgm:cxn modelId="{3F3F9FF4-9AC2-4FE0-AAE6-CC39B6475DA9}" type="presParOf" srcId="{94A6830B-38E6-4439-B74A-26301AAFF909}" destId="{D8F0608A-8B69-4131-AAF9-CB9DCC038A06}" srcOrd="2" destOrd="0" presId="urn:microsoft.com/office/officeart/2005/8/layout/hProcess11"/>
    <dgm:cxn modelId="{B251717D-CB0C-4055-A210-EA48DE47E477}" type="presParOf" srcId="{4D7D9458-4A43-443C-AEE9-A07B6D24D195}" destId="{FCF44EE7-E089-4E5B-ADD3-8631482CD6B1}" srcOrd="7" destOrd="0" presId="urn:microsoft.com/office/officeart/2005/8/layout/hProcess11"/>
    <dgm:cxn modelId="{DECD1E34-BAD6-4AB6-9098-19B9D76CA5A0}" type="presParOf" srcId="{4D7D9458-4A43-443C-AEE9-A07B6D24D195}" destId="{3A53243E-538C-4D91-83A0-F374FF78ABFF}" srcOrd="8" destOrd="0" presId="urn:microsoft.com/office/officeart/2005/8/layout/hProcess11"/>
    <dgm:cxn modelId="{1E9D666C-AAD7-459B-A34E-AA75AD77F08C}" type="presParOf" srcId="{3A53243E-538C-4D91-83A0-F374FF78ABFF}" destId="{682C3C7D-3743-40E9-A634-76947B5484C4}" srcOrd="0" destOrd="0" presId="urn:microsoft.com/office/officeart/2005/8/layout/hProcess11"/>
    <dgm:cxn modelId="{8D9B1606-3FCD-4026-826A-A24D75BC154B}" type="presParOf" srcId="{3A53243E-538C-4D91-83A0-F374FF78ABFF}" destId="{71554D18-38F8-41E4-A09D-08920F9A709F}" srcOrd="1" destOrd="0" presId="urn:microsoft.com/office/officeart/2005/8/layout/hProcess11"/>
    <dgm:cxn modelId="{9DB52A9A-C56E-42ED-BF36-CC45028B3324}" type="presParOf" srcId="{3A53243E-538C-4D91-83A0-F374FF78ABFF}" destId="{D8319B5B-BFA7-4EB6-B334-25E61BCA7B9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4A536-F1E8-465F-8A82-A38B363A3464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0F009969-E090-4F7E-B66B-19BDD2DC8DA9}">
      <dgm:prSet phldrT="[Text]" custT="1"/>
      <dgm:spPr/>
      <dgm:t>
        <a:bodyPr/>
        <a:lstStyle/>
        <a:p>
          <a:r>
            <a:rPr lang="hr-HR" sz="1200" b="1" dirty="0"/>
            <a:t>8. travnja 2021. godine</a:t>
          </a:r>
        </a:p>
        <a:p>
          <a:r>
            <a:rPr lang="hr-HR" sz="1200" dirty="0"/>
            <a:t>Donošenje Odluke o uvođenju ISO 37001 Sustav upravljanja za suzbijanje podmićivanja</a:t>
          </a:r>
        </a:p>
      </dgm:t>
    </dgm:pt>
    <dgm:pt modelId="{6492856A-18A4-4D8B-8C75-4D859F7A783E}" type="parTrans" cxnId="{48D896C1-FD91-42BE-8C3B-C89C803F353D}">
      <dgm:prSet/>
      <dgm:spPr/>
      <dgm:t>
        <a:bodyPr/>
        <a:lstStyle/>
        <a:p>
          <a:endParaRPr lang="hr-HR"/>
        </a:p>
      </dgm:t>
    </dgm:pt>
    <dgm:pt modelId="{F0806B0D-BBF7-4786-AB51-25E62B532340}" type="sibTrans" cxnId="{48D896C1-FD91-42BE-8C3B-C89C803F353D}">
      <dgm:prSet/>
      <dgm:spPr/>
      <dgm:t>
        <a:bodyPr/>
        <a:lstStyle/>
        <a:p>
          <a:endParaRPr lang="hr-HR"/>
        </a:p>
      </dgm:t>
    </dgm:pt>
    <dgm:pt modelId="{AD098368-BD0E-4DF4-BDDE-1143B3B73CB2}">
      <dgm:prSet phldrT="[Text]" custT="1"/>
      <dgm:spPr/>
      <dgm:t>
        <a:bodyPr/>
        <a:lstStyle/>
        <a:p>
          <a:r>
            <a:rPr lang="pt-BR" sz="1200" b="1" dirty="0"/>
            <a:t>26. do 30. travnja 2021. godine</a:t>
          </a:r>
          <a:endParaRPr lang="hr-HR" sz="1200" b="1" dirty="0"/>
        </a:p>
        <a:p>
          <a:r>
            <a:rPr lang="hr-HR" sz="1200" dirty="0"/>
            <a:t>Edukacija i certificiranje zaposlenika službe za prevenciju prevara</a:t>
          </a:r>
        </a:p>
        <a:p>
          <a:endParaRPr lang="hr-HR" sz="1200" dirty="0"/>
        </a:p>
      </dgm:t>
    </dgm:pt>
    <dgm:pt modelId="{46104A38-EC20-4AA1-98BE-5778283DD247}" type="parTrans" cxnId="{43C98A63-7333-4892-B6D9-7CF1F36BC5F6}">
      <dgm:prSet/>
      <dgm:spPr/>
      <dgm:t>
        <a:bodyPr/>
        <a:lstStyle/>
        <a:p>
          <a:endParaRPr lang="hr-HR"/>
        </a:p>
      </dgm:t>
    </dgm:pt>
    <dgm:pt modelId="{E14DB074-F631-4D27-A979-0904CCD02F81}" type="sibTrans" cxnId="{43C98A63-7333-4892-B6D9-7CF1F36BC5F6}">
      <dgm:prSet/>
      <dgm:spPr/>
      <dgm:t>
        <a:bodyPr/>
        <a:lstStyle/>
        <a:p>
          <a:endParaRPr lang="hr-HR"/>
        </a:p>
      </dgm:t>
    </dgm:pt>
    <dgm:pt modelId="{9E826A02-8888-4AC7-BC76-1CE7E505F500}">
      <dgm:prSet phldrT="[Text]" custT="1"/>
      <dgm:spPr/>
      <dgm:t>
        <a:bodyPr/>
        <a:lstStyle/>
        <a:p>
          <a:r>
            <a:rPr lang="hr-HR" sz="1200" b="1" dirty="0"/>
            <a:t>listopad 2021. godine</a:t>
          </a:r>
        </a:p>
        <a:p>
          <a:r>
            <a:rPr lang="hr-HR" sz="1200" dirty="0"/>
            <a:t> Edukacije zaposlenika</a:t>
          </a:r>
        </a:p>
      </dgm:t>
    </dgm:pt>
    <dgm:pt modelId="{780256B0-8AE5-4F8B-83A4-822E25B187D7}" type="parTrans" cxnId="{7616955D-C5A4-41ED-A8CF-434413902494}">
      <dgm:prSet/>
      <dgm:spPr/>
      <dgm:t>
        <a:bodyPr/>
        <a:lstStyle/>
        <a:p>
          <a:endParaRPr lang="hr-HR"/>
        </a:p>
      </dgm:t>
    </dgm:pt>
    <dgm:pt modelId="{5A4CEA1A-DAF0-459E-A091-6606116A4252}" type="sibTrans" cxnId="{7616955D-C5A4-41ED-A8CF-434413902494}">
      <dgm:prSet/>
      <dgm:spPr/>
      <dgm:t>
        <a:bodyPr/>
        <a:lstStyle/>
        <a:p>
          <a:endParaRPr lang="hr-HR"/>
        </a:p>
      </dgm:t>
    </dgm:pt>
    <dgm:pt modelId="{A0F16E00-C66B-4663-92E3-CC0D3BBDE057}">
      <dgm:prSet phldrT="[Text]" custT="1"/>
      <dgm:spPr/>
      <dgm:t>
        <a:bodyPr/>
        <a:lstStyle/>
        <a:p>
          <a:r>
            <a:rPr lang="nn-NO" sz="1200" b="1" dirty="0"/>
            <a:t>srpanj i kolovoz 2021. godine</a:t>
          </a:r>
          <a:endParaRPr lang="hr-HR" sz="1200" b="1" dirty="0"/>
        </a:p>
        <a:p>
          <a:r>
            <a:rPr lang="hr-HR" sz="1200" b="0" dirty="0"/>
            <a:t>P</a:t>
          </a:r>
          <a:r>
            <a:rPr lang="hr-HR" sz="1200" dirty="0"/>
            <a:t>rovedba postupka jednostavne javne nabave za konzultantske usluge ISO:37001</a:t>
          </a:r>
        </a:p>
      </dgm:t>
    </dgm:pt>
    <dgm:pt modelId="{48CFD637-8795-4E9A-86BA-71E1612B6A00}" type="parTrans" cxnId="{31BB98BB-B3BE-4A07-A49A-EB5C04025AB3}">
      <dgm:prSet/>
      <dgm:spPr/>
      <dgm:t>
        <a:bodyPr/>
        <a:lstStyle/>
        <a:p>
          <a:endParaRPr lang="hr-HR"/>
        </a:p>
      </dgm:t>
    </dgm:pt>
    <dgm:pt modelId="{1B5A0A22-6C23-47D1-8973-9F06571576B0}" type="sibTrans" cxnId="{31BB98BB-B3BE-4A07-A49A-EB5C04025AB3}">
      <dgm:prSet/>
      <dgm:spPr/>
      <dgm:t>
        <a:bodyPr/>
        <a:lstStyle/>
        <a:p>
          <a:endParaRPr lang="hr-HR"/>
        </a:p>
      </dgm:t>
    </dgm:pt>
    <dgm:pt modelId="{B546970C-8A60-4276-9E86-C467797AEFCF}">
      <dgm:prSet phldrT="[Text]" custT="1"/>
      <dgm:spPr/>
      <dgm:t>
        <a:bodyPr/>
        <a:lstStyle/>
        <a:p>
          <a:pPr algn="ctr"/>
          <a:r>
            <a:rPr lang="hr-HR" sz="1200" b="1" dirty="0"/>
            <a:t>2022. godina</a:t>
          </a:r>
        </a:p>
        <a:p>
          <a:pPr algn="ctr"/>
          <a:r>
            <a:rPr lang="hr-HR" sz="1200" dirty="0"/>
            <a:t>Certifikacija Fonda za obnovu</a:t>
          </a:r>
        </a:p>
      </dgm:t>
    </dgm:pt>
    <dgm:pt modelId="{084B7027-B2BD-4C28-9725-639A0365FA9C}" type="parTrans" cxnId="{7025FD2A-133D-479D-B332-CAFE4CED5D06}">
      <dgm:prSet/>
      <dgm:spPr/>
      <dgm:t>
        <a:bodyPr/>
        <a:lstStyle/>
        <a:p>
          <a:endParaRPr lang="hr-HR"/>
        </a:p>
      </dgm:t>
    </dgm:pt>
    <dgm:pt modelId="{B5CF149F-18DE-4F2B-884C-B21A6246F07A}" type="sibTrans" cxnId="{7025FD2A-133D-479D-B332-CAFE4CED5D06}">
      <dgm:prSet/>
      <dgm:spPr/>
      <dgm:t>
        <a:bodyPr/>
        <a:lstStyle/>
        <a:p>
          <a:endParaRPr lang="hr-HR"/>
        </a:p>
      </dgm:t>
    </dgm:pt>
    <dgm:pt modelId="{34D9E87A-2C88-4910-A862-AA9E44C66C70}">
      <dgm:prSet custT="1"/>
      <dgm:spPr/>
      <dgm:t>
        <a:bodyPr/>
        <a:lstStyle/>
        <a:p>
          <a:r>
            <a:rPr lang="hr-HR" sz="1200" b="1" dirty="0"/>
            <a:t>siječanj 2022. godine</a:t>
          </a:r>
        </a:p>
        <a:p>
          <a:r>
            <a:rPr lang="hr-HR" sz="1200" dirty="0"/>
            <a:t>Interni audit procesa i sustava u Fondu za obnovu</a:t>
          </a:r>
        </a:p>
      </dgm:t>
    </dgm:pt>
    <dgm:pt modelId="{1F580F3A-00DB-473B-BECB-55D1F40F1C5F}" type="parTrans" cxnId="{581C80FD-E8D7-4457-B176-024F59B9FD4D}">
      <dgm:prSet/>
      <dgm:spPr/>
      <dgm:t>
        <a:bodyPr/>
        <a:lstStyle/>
        <a:p>
          <a:endParaRPr lang="hr-HR"/>
        </a:p>
      </dgm:t>
    </dgm:pt>
    <dgm:pt modelId="{CC034C5E-A19B-4F14-ADE9-820ABBBBF9D3}" type="sibTrans" cxnId="{581C80FD-E8D7-4457-B176-024F59B9FD4D}">
      <dgm:prSet/>
      <dgm:spPr/>
      <dgm:t>
        <a:bodyPr/>
        <a:lstStyle/>
        <a:p>
          <a:endParaRPr lang="hr-HR"/>
        </a:p>
      </dgm:t>
    </dgm:pt>
    <dgm:pt modelId="{CBD68416-DF61-4BE2-8048-9F6D195F3D5E}" type="pres">
      <dgm:prSet presAssocID="{6B54A536-F1E8-465F-8A82-A38B363A3464}" presName="Name0" presStyleCnt="0">
        <dgm:presLayoutVars>
          <dgm:dir/>
          <dgm:resizeHandles val="exact"/>
        </dgm:presLayoutVars>
      </dgm:prSet>
      <dgm:spPr/>
    </dgm:pt>
    <dgm:pt modelId="{8037542F-81BB-4D39-944C-A98010E423D2}" type="pres">
      <dgm:prSet presAssocID="{6B54A536-F1E8-465F-8A82-A38B363A3464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4D7D9458-4A43-443C-AEE9-A07B6D24D195}" type="pres">
      <dgm:prSet presAssocID="{6B54A536-F1E8-465F-8A82-A38B363A3464}" presName="points" presStyleCnt="0"/>
      <dgm:spPr/>
    </dgm:pt>
    <dgm:pt modelId="{46D3E51C-2E09-47FC-A8BD-59CD6F31B780}" type="pres">
      <dgm:prSet presAssocID="{0F009969-E090-4F7E-B66B-19BDD2DC8DA9}" presName="compositeA" presStyleCnt="0"/>
      <dgm:spPr/>
    </dgm:pt>
    <dgm:pt modelId="{638D5BBB-08AC-4000-96D5-9344BA370B54}" type="pres">
      <dgm:prSet presAssocID="{0F009969-E090-4F7E-B66B-19BDD2DC8DA9}" presName="textA" presStyleLbl="revTx" presStyleIdx="0" presStyleCnt="6" custScaleX="390717">
        <dgm:presLayoutVars>
          <dgm:bulletEnabled val="1"/>
        </dgm:presLayoutVars>
      </dgm:prSet>
      <dgm:spPr/>
    </dgm:pt>
    <dgm:pt modelId="{BE88EFC7-6729-4CE9-AA9E-36BC9CA57A2A}" type="pres">
      <dgm:prSet presAssocID="{0F009969-E090-4F7E-B66B-19BDD2DC8DA9}" presName="circleA" presStyleLbl="node1" presStyleIdx="0" presStyleCnt="6"/>
      <dgm:spPr/>
    </dgm:pt>
    <dgm:pt modelId="{14E1F4D6-652E-4901-A4F3-12B4E8B6B10A}" type="pres">
      <dgm:prSet presAssocID="{0F009969-E090-4F7E-B66B-19BDD2DC8DA9}" presName="spaceA" presStyleCnt="0"/>
      <dgm:spPr/>
    </dgm:pt>
    <dgm:pt modelId="{2C9C81B4-CF17-4AF4-AB12-575CE636A996}" type="pres">
      <dgm:prSet presAssocID="{F0806B0D-BBF7-4786-AB51-25E62B532340}" presName="space" presStyleCnt="0"/>
      <dgm:spPr/>
    </dgm:pt>
    <dgm:pt modelId="{1492E739-4D31-4D1C-B748-E89EEB38F689}" type="pres">
      <dgm:prSet presAssocID="{AD098368-BD0E-4DF4-BDDE-1143B3B73CB2}" presName="compositeB" presStyleCnt="0"/>
      <dgm:spPr/>
    </dgm:pt>
    <dgm:pt modelId="{0A6465A2-9079-4ABE-9874-6EB6FFE7CACB}" type="pres">
      <dgm:prSet presAssocID="{AD098368-BD0E-4DF4-BDDE-1143B3B73CB2}" presName="textB" presStyleLbl="revTx" presStyleIdx="1" presStyleCnt="6" custScaleX="372532">
        <dgm:presLayoutVars>
          <dgm:bulletEnabled val="1"/>
        </dgm:presLayoutVars>
      </dgm:prSet>
      <dgm:spPr/>
    </dgm:pt>
    <dgm:pt modelId="{47ADA2E3-C5A1-453F-9929-E5DB0FB163EC}" type="pres">
      <dgm:prSet presAssocID="{AD098368-BD0E-4DF4-BDDE-1143B3B73CB2}" presName="circleB" presStyleLbl="node1" presStyleIdx="1" presStyleCnt="6"/>
      <dgm:spPr/>
    </dgm:pt>
    <dgm:pt modelId="{9DD4BB48-C1C0-4156-8B1F-EA9D3CD0E5D2}" type="pres">
      <dgm:prSet presAssocID="{AD098368-BD0E-4DF4-BDDE-1143B3B73CB2}" presName="spaceB" presStyleCnt="0"/>
      <dgm:spPr/>
    </dgm:pt>
    <dgm:pt modelId="{0704C1D7-3747-499D-86F1-0DBEE8390456}" type="pres">
      <dgm:prSet presAssocID="{E14DB074-F631-4D27-A979-0904CCD02F81}" presName="space" presStyleCnt="0"/>
      <dgm:spPr/>
    </dgm:pt>
    <dgm:pt modelId="{500FBA7A-86BD-4813-8352-ADD9EADC40F1}" type="pres">
      <dgm:prSet presAssocID="{A0F16E00-C66B-4663-92E3-CC0D3BBDE057}" presName="compositeA" presStyleCnt="0"/>
      <dgm:spPr/>
    </dgm:pt>
    <dgm:pt modelId="{D0B5CE25-BCA3-4EA4-849F-CD7E63EDBB92}" type="pres">
      <dgm:prSet presAssocID="{A0F16E00-C66B-4663-92E3-CC0D3BBDE057}" presName="textA" presStyleLbl="revTx" presStyleIdx="2" presStyleCnt="6" custScaleX="471749">
        <dgm:presLayoutVars>
          <dgm:bulletEnabled val="1"/>
        </dgm:presLayoutVars>
      </dgm:prSet>
      <dgm:spPr/>
    </dgm:pt>
    <dgm:pt modelId="{7C9A5299-CC5F-4D14-B5CE-9E135E7C8C66}" type="pres">
      <dgm:prSet presAssocID="{A0F16E00-C66B-4663-92E3-CC0D3BBDE057}" presName="circleA" presStyleLbl="node1" presStyleIdx="2" presStyleCnt="6"/>
      <dgm:spPr/>
    </dgm:pt>
    <dgm:pt modelId="{A8E5DC55-A6DF-450B-A7DF-5C2CD6F0C8DE}" type="pres">
      <dgm:prSet presAssocID="{A0F16E00-C66B-4663-92E3-CC0D3BBDE057}" presName="spaceA" presStyleCnt="0"/>
      <dgm:spPr/>
    </dgm:pt>
    <dgm:pt modelId="{27EE97E9-E397-4CEC-AC1B-C63C9A5F7623}" type="pres">
      <dgm:prSet presAssocID="{1B5A0A22-6C23-47D1-8973-9F06571576B0}" presName="space" presStyleCnt="0"/>
      <dgm:spPr/>
    </dgm:pt>
    <dgm:pt modelId="{94A6830B-38E6-4439-B74A-26301AAFF909}" type="pres">
      <dgm:prSet presAssocID="{9E826A02-8888-4AC7-BC76-1CE7E505F500}" presName="compositeB" presStyleCnt="0"/>
      <dgm:spPr/>
    </dgm:pt>
    <dgm:pt modelId="{6BD0123F-A350-4E4A-B53D-D0A8276FDAED}" type="pres">
      <dgm:prSet presAssocID="{9E826A02-8888-4AC7-BC76-1CE7E505F500}" presName="textB" presStyleLbl="revTx" presStyleIdx="3" presStyleCnt="6" custScaleX="401704">
        <dgm:presLayoutVars>
          <dgm:bulletEnabled val="1"/>
        </dgm:presLayoutVars>
      </dgm:prSet>
      <dgm:spPr/>
    </dgm:pt>
    <dgm:pt modelId="{5073EAD1-E84A-416A-992E-0154D6972046}" type="pres">
      <dgm:prSet presAssocID="{9E826A02-8888-4AC7-BC76-1CE7E505F500}" presName="circleB" presStyleLbl="node1" presStyleIdx="3" presStyleCnt="6"/>
      <dgm:spPr/>
    </dgm:pt>
    <dgm:pt modelId="{D8F0608A-8B69-4131-AAF9-CB9DCC038A06}" type="pres">
      <dgm:prSet presAssocID="{9E826A02-8888-4AC7-BC76-1CE7E505F500}" presName="spaceB" presStyleCnt="0"/>
      <dgm:spPr/>
    </dgm:pt>
    <dgm:pt modelId="{FCF44EE7-E089-4E5B-ADD3-8631482CD6B1}" type="pres">
      <dgm:prSet presAssocID="{5A4CEA1A-DAF0-459E-A091-6606116A4252}" presName="space" presStyleCnt="0"/>
      <dgm:spPr/>
    </dgm:pt>
    <dgm:pt modelId="{F17077DC-034B-4748-873A-73EBE4B23828}" type="pres">
      <dgm:prSet presAssocID="{34D9E87A-2C88-4910-A862-AA9E44C66C70}" presName="compositeA" presStyleCnt="0"/>
      <dgm:spPr/>
    </dgm:pt>
    <dgm:pt modelId="{5FDE0FDD-0B53-4E32-A309-B0102E4DB2F8}" type="pres">
      <dgm:prSet presAssocID="{34D9E87A-2C88-4910-A862-AA9E44C66C70}" presName="textA" presStyleLbl="revTx" presStyleIdx="4" presStyleCnt="6" custScaleX="451997">
        <dgm:presLayoutVars>
          <dgm:bulletEnabled val="1"/>
        </dgm:presLayoutVars>
      </dgm:prSet>
      <dgm:spPr/>
    </dgm:pt>
    <dgm:pt modelId="{DF3A2B56-C167-42EC-8FC3-5C83CE9EFA50}" type="pres">
      <dgm:prSet presAssocID="{34D9E87A-2C88-4910-A862-AA9E44C66C70}" presName="circleA" presStyleLbl="node1" presStyleIdx="4" presStyleCnt="6"/>
      <dgm:spPr/>
    </dgm:pt>
    <dgm:pt modelId="{090CE01D-5D4A-4071-B916-FA8F1258422C}" type="pres">
      <dgm:prSet presAssocID="{34D9E87A-2C88-4910-A862-AA9E44C66C70}" presName="spaceA" presStyleCnt="0"/>
      <dgm:spPr/>
    </dgm:pt>
    <dgm:pt modelId="{C842748A-1F94-461A-85A5-E568E6A98341}" type="pres">
      <dgm:prSet presAssocID="{CC034C5E-A19B-4F14-ADE9-820ABBBBF9D3}" presName="space" presStyleCnt="0"/>
      <dgm:spPr/>
    </dgm:pt>
    <dgm:pt modelId="{9DB017E7-130D-4AA4-9D3A-EE4D44704DCC}" type="pres">
      <dgm:prSet presAssocID="{B546970C-8A60-4276-9E86-C467797AEFCF}" presName="compositeB" presStyleCnt="0"/>
      <dgm:spPr/>
    </dgm:pt>
    <dgm:pt modelId="{D941A0ED-A776-4935-A96C-C443475159F6}" type="pres">
      <dgm:prSet presAssocID="{B546970C-8A60-4276-9E86-C467797AEFCF}" presName="textB" presStyleLbl="revTx" presStyleIdx="5" presStyleCnt="6" custScaleX="366219">
        <dgm:presLayoutVars>
          <dgm:bulletEnabled val="1"/>
        </dgm:presLayoutVars>
      </dgm:prSet>
      <dgm:spPr/>
    </dgm:pt>
    <dgm:pt modelId="{AB754DAF-120B-413F-9DFD-36F29D3D6DAD}" type="pres">
      <dgm:prSet presAssocID="{B546970C-8A60-4276-9E86-C467797AEFCF}" presName="circleB" presStyleLbl="node1" presStyleIdx="5" presStyleCnt="6"/>
      <dgm:spPr/>
    </dgm:pt>
    <dgm:pt modelId="{36E59C7B-7F24-468C-8C88-1DD359A8FD38}" type="pres">
      <dgm:prSet presAssocID="{B546970C-8A60-4276-9E86-C467797AEFCF}" presName="spaceB" presStyleCnt="0"/>
      <dgm:spPr/>
    </dgm:pt>
  </dgm:ptLst>
  <dgm:cxnLst>
    <dgm:cxn modelId="{7025FD2A-133D-479D-B332-CAFE4CED5D06}" srcId="{6B54A536-F1E8-465F-8A82-A38B363A3464}" destId="{B546970C-8A60-4276-9E86-C467797AEFCF}" srcOrd="5" destOrd="0" parTransId="{084B7027-B2BD-4C28-9725-639A0365FA9C}" sibTransId="{B5CF149F-18DE-4F2B-884C-B21A6246F07A}"/>
    <dgm:cxn modelId="{7616955D-C5A4-41ED-A8CF-434413902494}" srcId="{6B54A536-F1E8-465F-8A82-A38B363A3464}" destId="{9E826A02-8888-4AC7-BC76-1CE7E505F500}" srcOrd="3" destOrd="0" parTransId="{780256B0-8AE5-4F8B-83A4-822E25B187D7}" sibTransId="{5A4CEA1A-DAF0-459E-A091-6606116A4252}"/>
    <dgm:cxn modelId="{43C98A63-7333-4892-B6D9-7CF1F36BC5F6}" srcId="{6B54A536-F1E8-465F-8A82-A38B363A3464}" destId="{AD098368-BD0E-4DF4-BDDE-1143B3B73CB2}" srcOrd="1" destOrd="0" parTransId="{46104A38-EC20-4AA1-98BE-5778283DD247}" sibTransId="{E14DB074-F631-4D27-A979-0904CCD02F81}"/>
    <dgm:cxn modelId="{AA407F69-D846-4283-A44B-08328730DF90}" type="presOf" srcId="{0F009969-E090-4F7E-B66B-19BDD2DC8DA9}" destId="{638D5BBB-08AC-4000-96D5-9344BA370B54}" srcOrd="0" destOrd="0" presId="urn:microsoft.com/office/officeart/2005/8/layout/hProcess11"/>
    <dgm:cxn modelId="{F8C98E4A-0D23-4C52-8E35-7E0A06F1B20E}" type="presOf" srcId="{AD098368-BD0E-4DF4-BDDE-1143B3B73CB2}" destId="{0A6465A2-9079-4ABE-9874-6EB6FFE7CACB}" srcOrd="0" destOrd="0" presId="urn:microsoft.com/office/officeart/2005/8/layout/hProcess11"/>
    <dgm:cxn modelId="{6832C2A8-07E0-4995-927E-860656C8B5B4}" type="presOf" srcId="{9E826A02-8888-4AC7-BC76-1CE7E505F500}" destId="{6BD0123F-A350-4E4A-B53D-D0A8276FDAED}" srcOrd="0" destOrd="0" presId="urn:microsoft.com/office/officeart/2005/8/layout/hProcess11"/>
    <dgm:cxn modelId="{780739A9-D462-4EB3-98CD-C1A2D047A060}" type="presOf" srcId="{6B54A536-F1E8-465F-8A82-A38B363A3464}" destId="{CBD68416-DF61-4BE2-8048-9F6D195F3D5E}" srcOrd="0" destOrd="0" presId="urn:microsoft.com/office/officeart/2005/8/layout/hProcess11"/>
    <dgm:cxn modelId="{31BB98BB-B3BE-4A07-A49A-EB5C04025AB3}" srcId="{6B54A536-F1E8-465F-8A82-A38B363A3464}" destId="{A0F16E00-C66B-4663-92E3-CC0D3BBDE057}" srcOrd="2" destOrd="0" parTransId="{48CFD637-8795-4E9A-86BA-71E1612B6A00}" sibTransId="{1B5A0A22-6C23-47D1-8973-9F06571576B0}"/>
    <dgm:cxn modelId="{48D896C1-FD91-42BE-8C3B-C89C803F353D}" srcId="{6B54A536-F1E8-465F-8A82-A38B363A3464}" destId="{0F009969-E090-4F7E-B66B-19BDD2DC8DA9}" srcOrd="0" destOrd="0" parTransId="{6492856A-18A4-4D8B-8C75-4D859F7A783E}" sibTransId="{F0806B0D-BBF7-4786-AB51-25E62B532340}"/>
    <dgm:cxn modelId="{6F62FFCA-3EEB-460A-B9CD-470F54115F16}" type="presOf" srcId="{B546970C-8A60-4276-9E86-C467797AEFCF}" destId="{D941A0ED-A776-4935-A96C-C443475159F6}" srcOrd="0" destOrd="0" presId="urn:microsoft.com/office/officeart/2005/8/layout/hProcess11"/>
    <dgm:cxn modelId="{BDB1CFDC-B62C-4DCA-B541-380E991734C0}" type="presOf" srcId="{A0F16E00-C66B-4663-92E3-CC0D3BBDE057}" destId="{D0B5CE25-BCA3-4EA4-849F-CD7E63EDBB92}" srcOrd="0" destOrd="0" presId="urn:microsoft.com/office/officeart/2005/8/layout/hProcess11"/>
    <dgm:cxn modelId="{A5AF22ED-EC7E-46A9-8067-646829505347}" type="presOf" srcId="{34D9E87A-2C88-4910-A862-AA9E44C66C70}" destId="{5FDE0FDD-0B53-4E32-A309-B0102E4DB2F8}" srcOrd="0" destOrd="0" presId="urn:microsoft.com/office/officeart/2005/8/layout/hProcess11"/>
    <dgm:cxn modelId="{581C80FD-E8D7-4457-B176-024F59B9FD4D}" srcId="{6B54A536-F1E8-465F-8A82-A38B363A3464}" destId="{34D9E87A-2C88-4910-A862-AA9E44C66C70}" srcOrd="4" destOrd="0" parTransId="{1F580F3A-00DB-473B-BECB-55D1F40F1C5F}" sibTransId="{CC034C5E-A19B-4F14-ADE9-820ABBBBF9D3}"/>
    <dgm:cxn modelId="{2EDE8693-D015-4D78-B8BB-FF00AC06B2A2}" type="presParOf" srcId="{CBD68416-DF61-4BE2-8048-9F6D195F3D5E}" destId="{8037542F-81BB-4D39-944C-A98010E423D2}" srcOrd="0" destOrd="0" presId="urn:microsoft.com/office/officeart/2005/8/layout/hProcess11"/>
    <dgm:cxn modelId="{01D063C4-B862-4B51-8C75-834CCFEE3C67}" type="presParOf" srcId="{CBD68416-DF61-4BE2-8048-9F6D195F3D5E}" destId="{4D7D9458-4A43-443C-AEE9-A07B6D24D195}" srcOrd="1" destOrd="0" presId="urn:microsoft.com/office/officeart/2005/8/layout/hProcess11"/>
    <dgm:cxn modelId="{18A91A76-86B0-4DB0-BDB6-C5DA8D4784BD}" type="presParOf" srcId="{4D7D9458-4A43-443C-AEE9-A07B6D24D195}" destId="{46D3E51C-2E09-47FC-A8BD-59CD6F31B780}" srcOrd="0" destOrd="0" presId="urn:microsoft.com/office/officeart/2005/8/layout/hProcess11"/>
    <dgm:cxn modelId="{0FC95F5C-E564-4C05-962F-631074806FE5}" type="presParOf" srcId="{46D3E51C-2E09-47FC-A8BD-59CD6F31B780}" destId="{638D5BBB-08AC-4000-96D5-9344BA370B54}" srcOrd="0" destOrd="0" presId="urn:microsoft.com/office/officeart/2005/8/layout/hProcess11"/>
    <dgm:cxn modelId="{063C5B25-7F52-4D2F-B93D-DE9CF48B83D9}" type="presParOf" srcId="{46D3E51C-2E09-47FC-A8BD-59CD6F31B780}" destId="{BE88EFC7-6729-4CE9-AA9E-36BC9CA57A2A}" srcOrd="1" destOrd="0" presId="urn:microsoft.com/office/officeart/2005/8/layout/hProcess11"/>
    <dgm:cxn modelId="{D4F6FB3D-8687-4FEE-8753-15DDA4AC11A0}" type="presParOf" srcId="{46D3E51C-2E09-47FC-A8BD-59CD6F31B780}" destId="{14E1F4D6-652E-4901-A4F3-12B4E8B6B10A}" srcOrd="2" destOrd="0" presId="urn:microsoft.com/office/officeart/2005/8/layout/hProcess11"/>
    <dgm:cxn modelId="{55625901-0C10-47B1-8A39-DF48CA4BA68D}" type="presParOf" srcId="{4D7D9458-4A43-443C-AEE9-A07B6D24D195}" destId="{2C9C81B4-CF17-4AF4-AB12-575CE636A996}" srcOrd="1" destOrd="0" presId="urn:microsoft.com/office/officeart/2005/8/layout/hProcess11"/>
    <dgm:cxn modelId="{BC28ABC9-3628-42C9-8972-930D34F2EE07}" type="presParOf" srcId="{4D7D9458-4A43-443C-AEE9-A07B6D24D195}" destId="{1492E739-4D31-4D1C-B748-E89EEB38F689}" srcOrd="2" destOrd="0" presId="urn:microsoft.com/office/officeart/2005/8/layout/hProcess11"/>
    <dgm:cxn modelId="{A61099A8-3107-4D47-830B-8B95694DBC88}" type="presParOf" srcId="{1492E739-4D31-4D1C-B748-E89EEB38F689}" destId="{0A6465A2-9079-4ABE-9874-6EB6FFE7CACB}" srcOrd="0" destOrd="0" presId="urn:microsoft.com/office/officeart/2005/8/layout/hProcess11"/>
    <dgm:cxn modelId="{21EB0516-72CA-4E95-94C7-5D3F573C1E74}" type="presParOf" srcId="{1492E739-4D31-4D1C-B748-E89EEB38F689}" destId="{47ADA2E3-C5A1-453F-9929-E5DB0FB163EC}" srcOrd="1" destOrd="0" presId="urn:microsoft.com/office/officeart/2005/8/layout/hProcess11"/>
    <dgm:cxn modelId="{DCA2E1C7-32AF-46D9-B2B9-C3947CCBA181}" type="presParOf" srcId="{1492E739-4D31-4D1C-B748-E89EEB38F689}" destId="{9DD4BB48-C1C0-4156-8B1F-EA9D3CD0E5D2}" srcOrd="2" destOrd="0" presId="urn:microsoft.com/office/officeart/2005/8/layout/hProcess11"/>
    <dgm:cxn modelId="{30FD33AB-6269-476D-9D67-9B8927204030}" type="presParOf" srcId="{4D7D9458-4A43-443C-AEE9-A07B6D24D195}" destId="{0704C1D7-3747-499D-86F1-0DBEE8390456}" srcOrd="3" destOrd="0" presId="urn:microsoft.com/office/officeart/2005/8/layout/hProcess11"/>
    <dgm:cxn modelId="{BFAD30D4-49EF-450F-8A46-5DABA149A1A8}" type="presParOf" srcId="{4D7D9458-4A43-443C-AEE9-A07B6D24D195}" destId="{500FBA7A-86BD-4813-8352-ADD9EADC40F1}" srcOrd="4" destOrd="0" presId="urn:microsoft.com/office/officeart/2005/8/layout/hProcess11"/>
    <dgm:cxn modelId="{974CEE10-B9BE-4332-B417-9235C99C8132}" type="presParOf" srcId="{500FBA7A-86BD-4813-8352-ADD9EADC40F1}" destId="{D0B5CE25-BCA3-4EA4-849F-CD7E63EDBB92}" srcOrd="0" destOrd="0" presId="urn:microsoft.com/office/officeart/2005/8/layout/hProcess11"/>
    <dgm:cxn modelId="{1098F6EF-C794-4DFA-B91A-E15707786FCE}" type="presParOf" srcId="{500FBA7A-86BD-4813-8352-ADD9EADC40F1}" destId="{7C9A5299-CC5F-4D14-B5CE-9E135E7C8C66}" srcOrd="1" destOrd="0" presId="urn:microsoft.com/office/officeart/2005/8/layout/hProcess11"/>
    <dgm:cxn modelId="{9EA760B1-94D6-4725-8200-494BAF157512}" type="presParOf" srcId="{500FBA7A-86BD-4813-8352-ADD9EADC40F1}" destId="{A8E5DC55-A6DF-450B-A7DF-5C2CD6F0C8DE}" srcOrd="2" destOrd="0" presId="urn:microsoft.com/office/officeart/2005/8/layout/hProcess11"/>
    <dgm:cxn modelId="{08854568-B399-44DD-89F6-90723D80297C}" type="presParOf" srcId="{4D7D9458-4A43-443C-AEE9-A07B6D24D195}" destId="{27EE97E9-E397-4CEC-AC1B-C63C9A5F7623}" srcOrd="5" destOrd="0" presId="urn:microsoft.com/office/officeart/2005/8/layout/hProcess11"/>
    <dgm:cxn modelId="{B14FE4AC-7BED-404D-873C-DB38EE9F27C7}" type="presParOf" srcId="{4D7D9458-4A43-443C-AEE9-A07B6D24D195}" destId="{94A6830B-38E6-4439-B74A-26301AAFF909}" srcOrd="6" destOrd="0" presId="urn:microsoft.com/office/officeart/2005/8/layout/hProcess11"/>
    <dgm:cxn modelId="{FB9870E0-60C6-4588-8ADD-455767AE1932}" type="presParOf" srcId="{94A6830B-38E6-4439-B74A-26301AAFF909}" destId="{6BD0123F-A350-4E4A-B53D-D0A8276FDAED}" srcOrd="0" destOrd="0" presId="urn:microsoft.com/office/officeart/2005/8/layout/hProcess11"/>
    <dgm:cxn modelId="{435D4978-6BE0-45AA-8312-F168A8D74197}" type="presParOf" srcId="{94A6830B-38E6-4439-B74A-26301AAFF909}" destId="{5073EAD1-E84A-416A-992E-0154D6972046}" srcOrd="1" destOrd="0" presId="urn:microsoft.com/office/officeart/2005/8/layout/hProcess11"/>
    <dgm:cxn modelId="{3F3F9FF4-9AC2-4FE0-AAE6-CC39B6475DA9}" type="presParOf" srcId="{94A6830B-38E6-4439-B74A-26301AAFF909}" destId="{D8F0608A-8B69-4131-AAF9-CB9DCC038A06}" srcOrd="2" destOrd="0" presId="urn:microsoft.com/office/officeart/2005/8/layout/hProcess11"/>
    <dgm:cxn modelId="{B251717D-CB0C-4055-A210-EA48DE47E477}" type="presParOf" srcId="{4D7D9458-4A43-443C-AEE9-A07B6D24D195}" destId="{FCF44EE7-E089-4E5B-ADD3-8631482CD6B1}" srcOrd="7" destOrd="0" presId="urn:microsoft.com/office/officeart/2005/8/layout/hProcess11"/>
    <dgm:cxn modelId="{36953C0B-373B-4BAB-B2BB-97C3493F6F13}" type="presParOf" srcId="{4D7D9458-4A43-443C-AEE9-A07B6D24D195}" destId="{F17077DC-034B-4748-873A-73EBE4B23828}" srcOrd="8" destOrd="0" presId="urn:microsoft.com/office/officeart/2005/8/layout/hProcess11"/>
    <dgm:cxn modelId="{969951B1-1DC7-44E3-B0D7-6AC4D33399AA}" type="presParOf" srcId="{F17077DC-034B-4748-873A-73EBE4B23828}" destId="{5FDE0FDD-0B53-4E32-A309-B0102E4DB2F8}" srcOrd="0" destOrd="0" presId="urn:microsoft.com/office/officeart/2005/8/layout/hProcess11"/>
    <dgm:cxn modelId="{B40BC9EE-F88E-47D3-A40E-559F1C864520}" type="presParOf" srcId="{F17077DC-034B-4748-873A-73EBE4B23828}" destId="{DF3A2B56-C167-42EC-8FC3-5C83CE9EFA50}" srcOrd="1" destOrd="0" presId="urn:microsoft.com/office/officeart/2005/8/layout/hProcess11"/>
    <dgm:cxn modelId="{57B0384A-B50E-4190-83E4-F502AB8E3A00}" type="presParOf" srcId="{F17077DC-034B-4748-873A-73EBE4B23828}" destId="{090CE01D-5D4A-4071-B916-FA8F1258422C}" srcOrd="2" destOrd="0" presId="urn:microsoft.com/office/officeart/2005/8/layout/hProcess11"/>
    <dgm:cxn modelId="{3C293C94-03BE-478B-90A5-FC64B20C8EDC}" type="presParOf" srcId="{4D7D9458-4A43-443C-AEE9-A07B6D24D195}" destId="{C842748A-1F94-461A-85A5-E568E6A98341}" srcOrd="9" destOrd="0" presId="urn:microsoft.com/office/officeart/2005/8/layout/hProcess11"/>
    <dgm:cxn modelId="{8092E819-907D-450A-B2BB-D390F997AE6D}" type="presParOf" srcId="{4D7D9458-4A43-443C-AEE9-A07B6D24D195}" destId="{9DB017E7-130D-4AA4-9D3A-EE4D44704DCC}" srcOrd="10" destOrd="0" presId="urn:microsoft.com/office/officeart/2005/8/layout/hProcess11"/>
    <dgm:cxn modelId="{B492BF24-A7A4-4C7A-B46C-7CDA6BD2B7AC}" type="presParOf" srcId="{9DB017E7-130D-4AA4-9D3A-EE4D44704DCC}" destId="{D941A0ED-A776-4935-A96C-C443475159F6}" srcOrd="0" destOrd="0" presId="urn:microsoft.com/office/officeart/2005/8/layout/hProcess11"/>
    <dgm:cxn modelId="{339B11A3-C426-4BC8-B5FF-BD39BFDFFF9C}" type="presParOf" srcId="{9DB017E7-130D-4AA4-9D3A-EE4D44704DCC}" destId="{AB754DAF-120B-413F-9DFD-36F29D3D6DAD}" srcOrd="1" destOrd="0" presId="urn:microsoft.com/office/officeart/2005/8/layout/hProcess11"/>
    <dgm:cxn modelId="{D235E093-E43A-41F4-9F22-78897392CA71}" type="presParOf" srcId="{9DB017E7-130D-4AA4-9D3A-EE4D44704DCC}" destId="{36E59C7B-7F24-468C-8C88-1DD359A8FD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7542F-81BB-4D39-944C-A98010E423D2}">
      <dsp:nvSpPr>
        <dsp:cNvPr id="0" name=""/>
        <dsp:cNvSpPr/>
      </dsp:nvSpPr>
      <dsp:spPr>
        <a:xfrm>
          <a:off x="0" y="1063988"/>
          <a:ext cx="10830239" cy="141865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D5BBB-08AC-4000-96D5-9344BA370B54}">
      <dsp:nvSpPr>
        <dsp:cNvPr id="0" name=""/>
        <dsp:cNvSpPr/>
      </dsp:nvSpPr>
      <dsp:spPr>
        <a:xfrm>
          <a:off x="3184" y="0"/>
          <a:ext cx="2221234" cy="141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kern="1200" dirty="0"/>
            <a:t>listopad 2021. godine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Javni poziv za iskaz interesa</a:t>
          </a:r>
        </a:p>
      </dsp:txBody>
      <dsp:txXfrm>
        <a:off x="3184" y="0"/>
        <a:ext cx="2221234" cy="1418651"/>
      </dsp:txXfrm>
    </dsp:sp>
    <dsp:sp modelId="{BE88EFC7-6729-4CE9-AA9E-36BC9CA57A2A}">
      <dsp:nvSpPr>
        <dsp:cNvPr id="0" name=""/>
        <dsp:cNvSpPr/>
      </dsp:nvSpPr>
      <dsp:spPr>
        <a:xfrm>
          <a:off x="936470" y="1595983"/>
          <a:ext cx="354662" cy="354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6465A2-9079-4ABE-9874-6EB6FFE7CACB}">
      <dsp:nvSpPr>
        <dsp:cNvPr id="0" name=""/>
        <dsp:cNvSpPr/>
      </dsp:nvSpPr>
      <dsp:spPr>
        <a:xfrm>
          <a:off x="2253808" y="2127977"/>
          <a:ext cx="1949308" cy="141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kern="1200" dirty="0"/>
            <a:t>listopad 2021. godine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Donošenje </a:t>
          </a:r>
          <a:r>
            <a:rPr lang="pl-PL" sz="1400" b="1" kern="1200" dirty="0"/>
            <a:t>Zakona o izmjenama i dopunama Zakona o obnovi</a:t>
          </a:r>
          <a:endParaRPr lang="hr-HR" sz="1400" b="1" kern="1200" dirty="0"/>
        </a:p>
      </dsp:txBody>
      <dsp:txXfrm>
        <a:off x="2253808" y="2127977"/>
        <a:ext cx="1949308" cy="1418651"/>
      </dsp:txXfrm>
    </dsp:sp>
    <dsp:sp modelId="{47ADA2E3-C5A1-453F-9929-E5DB0FB163EC}">
      <dsp:nvSpPr>
        <dsp:cNvPr id="0" name=""/>
        <dsp:cNvSpPr/>
      </dsp:nvSpPr>
      <dsp:spPr>
        <a:xfrm>
          <a:off x="3051131" y="1595983"/>
          <a:ext cx="354662" cy="354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5CE25-BCA3-4EA4-849F-CD7E63EDBB92}">
      <dsp:nvSpPr>
        <dsp:cNvPr id="0" name=""/>
        <dsp:cNvSpPr/>
      </dsp:nvSpPr>
      <dsp:spPr>
        <a:xfrm>
          <a:off x="4232506" y="0"/>
          <a:ext cx="1701410" cy="141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kern="1200" dirty="0"/>
            <a:t>studeni 2021. godine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Javni poziv za predaju zahtjeva</a:t>
          </a:r>
        </a:p>
      </dsp:txBody>
      <dsp:txXfrm>
        <a:off x="4232506" y="0"/>
        <a:ext cx="1701410" cy="1418651"/>
      </dsp:txXfrm>
    </dsp:sp>
    <dsp:sp modelId="{7C9A5299-CC5F-4D14-B5CE-9E135E7C8C66}">
      <dsp:nvSpPr>
        <dsp:cNvPr id="0" name=""/>
        <dsp:cNvSpPr/>
      </dsp:nvSpPr>
      <dsp:spPr>
        <a:xfrm>
          <a:off x="4905880" y="1595983"/>
          <a:ext cx="354662" cy="354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0123F-A350-4E4A-B53D-D0A8276FDAED}">
      <dsp:nvSpPr>
        <dsp:cNvPr id="0" name=""/>
        <dsp:cNvSpPr/>
      </dsp:nvSpPr>
      <dsp:spPr>
        <a:xfrm>
          <a:off x="5963306" y="2127977"/>
          <a:ext cx="2049925" cy="141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kern="1200" dirty="0"/>
            <a:t>studeni 2021. godine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Objava natječaja za projektiranje i operativnu koordinaciju</a:t>
          </a:r>
        </a:p>
      </dsp:txBody>
      <dsp:txXfrm>
        <a:off x="5963306" y="2127977"/>
        <a:ext cx="2049925" cy="1418651"/>
      </dsp:txXfrm>
    </dsp:sp>
    <dsp:sp modelId="{5073EAD1-E84A-416A-992E-0154D6972046}">
      <dsp:nvSpPr>
        <dsp:cNvPr id="0" name=""/>
        <dsp:cNvSpPr/>
      </dsp:nvSpPr>
      <dsp:spPr>
        <a:xfrm>
          <a:off x="6810937" y="1595983"/>
          <a:ext cx="354662" cy="354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C3C7D-3743-40E9-A634-76947B5484C4}">
      <dsp:nvSpPr>
        <dsp:cNvPr id="0" name=""/>
        <dsp:cNvSpPr/>
      </dsp:nvSpPr>
      <dsp:spPr>
        <a:xfrm>
          <a:off x="8042620" y="0"/>
          <a:ext cx="1701410" cy="141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kern="1200" dirty="0"/>
            <a:t>siječanj 2022. godine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Početak projektiranja</a:t>
          </a:r>
        </a:p>
      </dsp:txBody>
      <dsp:txXfrm>
        <a:off x="8042620" y="0"/>
        <a:ext cx="1701410" cy="1418651"/>
      </dsp:txXfrm>
    </dsp:sp>
    <dsp:sp modelId="{71554D18-38F8-41E4-A09D-08920F9A709F}">
      <dsp:nvSpPr>
        <dsp:cNvPr id="0" name=""/>
        <dsp:cNvSpPr/>
      </dsp:nvSpPr>
      <dsp:spPr>
        <a:xfrm>
          <a:off x="8715994" y="1595983"/>
          <a:ext cx="354662" cy="354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7542F-81BB-4D39-944C-A98010E423D2}">
      <dsp:nvSpPr>
        <dsp:cNvPr id="0" name=""/>
        <dsp:cNvSpPr/>
      </dsp:nvSpPr>
      <dsp:spPr>
        <a:xfrm>
          <a:off x="0" y="1311344"/>
          <a:ext cx="10830239" cy="174845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D5BBB-08AC-4000-96D5-9344BA370B54}">
      <dsp:nvSpPr>
        <dsp:cNvPr id="0" name=""/>
        <dsp:cNvSpPr/>
      </dsp:nvSpPr>
      <dsp:spPr>
        <a:xfrm>
          <a:off x="495198" y="0"/>
          <a:ext cx="1378084" cy="174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8. travnja 2021. godine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Donošenje Odluke o uvođenju ISO 37001 Sustav upravljanja za suzbijanje podmićivanja</a:t>
          </a:r>
        </a:p>
      </dsp:txBody>
      <dsp:txXfrm>
        <a:off x="495198" y="0"/>
        <a:ext cx="1378084" cy="1748459"/>
      </dsp:txXfrm>
    </dsp:sp>
    <dsp:sp modelId="{BE88EFC7-6729-4CE9-AA9E-36BC9CA57A2A}">
      <dsp:nvSpPr>
        <dsp:cNvPr id="0" name=""/>
        <dsp:cNvSpPr/>
      </dsp:nvSpPr>
      <dsp:spPr>
        <a:xfrm>
          <a:off x="987915" y="1989249"/>
          <a:ext cx="392649" cy="392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6465A2-9079-4ABE-9874-6EB6FFE7CACB}">
      <dsp:nvSpPr>
        <dsp:cNvPr id="0" name=""/>
        <dsp:cNvSpPr/>
      </dsp:nvSpPr>
      <dsp:spPr>
        <a:xfrm>
          <a:off x="1892915" y="2622689"/>
          <a:ext cx="1313944" cy="174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26. do 30. travnja 2021. godine</a:t>
          </a:r>
          <a:endParaRPr lang="hr-HR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Edukacija i certificiranje zaposlenika službe za prevenciju prevara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dirty="0"/>
        </a:p>
      </dsp:txBody>
      <dsp:txXfrm>
        <a:off x="1892915" y="2622689"/>
        <a:ext cx="1313944" cy="1748459"/>
      </dsp:txXfrm>
    </dsp:sp>
    <dsp:sp modelId="{47ADA2E3-C5A1-453F-9929-E5DB0FB163EC}">
      <dsp:nvSpPr>
        <dsp:cNvPr id="0" name=""/>
        <dsp:cNvSpPr/>
      </dsp:nvSpPr>
      <dsp:spPr>
        <a:xfrm>
          <a:off x="2353563" y="1989249"/>
          <a:ext cx="392649" cy="392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5CE25-BCA3-4EA4-849F-CD7E63EDBB92}">
      <dsp:nvSpPr>
        <dsp:cNvPr id="0" name=""/>
        <dsp:cNvSpPr/>
      </dsp:nvSpPr>
      <dsp:spPr>
        <a:xfrm>
          <a:off x="3226492" y="0"/>
          <a:ext cx="1663889" cy="174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1" kern="1200" dirty="0"/>
            <a:t>srpanj i kolovoz 2021. godine</a:t>
          </a:r>
          <a:endParaRPr lang="hr-HR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P</a:t>
          </a:r>
          <a:r>
            <a:rPr lang="hr-HR" sz="1200" kern="1200" dirty="0"/>
            <a:t>rovedba postupka jednostavne javne nabave za konzultantske usluge ISO:37001</a:t>
          </a:r>
        </a:p>
      </dsp:txBody>
      <dsp:txXfrm>
        <a:off x="3226492" y="0"/>
        <a:ext cx="1663889" cy="1748459"/>
      </dsp:txXfrm>
    </dsp:sp>
    <dsp:sp modelId="{7C9A5299-CC5F-4D14-B5CE-9E135E7C8C66}">
      <dsp:nvSpPr>
        <dsp:cNvPr id="0" name=""/>
        <dsp:cNvSpPr/>
      </dsp:nvSpPr>
      <dsp:spPr>
        <a:xfrm>
          <a:off x="3862112" y="1989249"/>
          <a:ext cx="392649" cy="392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0123F-A350-4E4A-B53D-D0A8276FDAED}">
      <dsp:nvSpPr>
        <dsp:cNvPr id="0" name=""/>
        <dsp:cNvSpPr/>
      </dsp:nvSpPr>
      <dsp:spPr>
        <a:xfrm>
          <a:off x="4910014" y="2622689"/>
          <a:ext cx="1416836" cy="174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listopad 2021. godine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 Edukacije zaposlenika</a:t>
          </a:r>
        </a:p>
      </dsp:txBody>
      <dsp:txXfrm>
        <a:off x="4910014" y="2622689"/>
        <a:ext cx="1416836" cy="1748459"/>
      </dsp:txXfrm>
    </dsp:sp>
    <dsp:sp modelId="{5073EAD1-E84A-416A-992E-0154D6972046}">
      <dsp:nvSpPr>
        <dsp:cNvPr id="0" name=""/>
        <dsp:cNvSpPr/>
      </dsp:nvSpPr>
      <dsp:spPr>
        <a:xfrm>
          <a:off x="5422108" y="1989249"/>
          <a:ext cx="392649" cy="392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E0FDD-0B53-4E32-A309-B0102E4DB2F8}">
      <dsp:nvSpPr>
        <dsp:cNvPr id="0" name=""/>
        <dsp:cNvSpPr/>
      </dsp:nvSpPr>
      <dsp:spPr>
        <a:xfrm>
          <a:off x="6346483" y="0"/>
          <a:ext cx="1594223" cy="174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siječanj 2022. godine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Interni audit procesa i sustava u Fondu za obnovu</a:t>
          </a:r>
        </a:p>
      </dsp:txBody>
      <dsp:txXfrm>
        <a:off x="6346483" y="0"/>
        <a:ext cx="1594223" cy="1748459"/>
      </dsp:txXfrm>
    </dsp:sp>
    <dsp:sp modelId="{DF3A2B56-C167-42EC-8FC3-5C83CE9EFA50}">
      <dsp:nvSpPr>
        <dsp:cNvPr id="0" name=""/>
        <dsp:cNvSpPr/>
      </dsp:nvSpPr>
      <dsp:spPr>
        <a:xfrm>
          <a:off x="6947270" y="1989249"/>
          <a:ext cx="392649" cy="392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41A0ED-A776-4935-A96C-C443475159F6}">
      <dsp:nvSpPr>
        <dsp:cNvPr id="0" name=""/>
        <dsp:cNvSpPr/>
      </dsp:nvSpPr>
      <dsp:spPr>
        <a:xfrm>
          <a:off x="7960339" y="2622689"/>
          <a:ext cx="1291678" cy="174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2022. godina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Certifikacija Fonda za obnovu</a:t>
          </a:r>
        </a:p>
      </dsp:txBody>
      <dsp:txXfrm>
        <a:off x="7960339" y="2622689"/>
        <a:ext cx="1291678" cy="1748459"/>
      </dsp:txXfrm>
    </dsp:sp>
    <dsp:sp modelId="{AB754DAF-120B-413F-9DFD-36F29D3D6DAD}">
      <dsp:nvSpPr>
        <dsp:cNvPr id="0" name=""/>
        <dsp:cNvSpPr/>
      </dsp:nvSpPr>
      <dsp:spPr>
        <a:xfrm>
          <a:off x="8409854" y="1989249"/>
          <a:ext cx="392649" cy="392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0.7345</cdr:x>
      <cdr:y>0.0289</cdr:y>
    </cdr:from>
    <cdr:to>
      <cdr:x>0.7345</cdr:x>
      <cdr:y>0.86837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324332A-9969-4960-9603-71587A3D0974}"/>
            </a:ext>
          </a:extLst>
        </cdr:cNvPr>
        <cdr:cNvCxnSpPr/>
      </cdr:nvCxnSpPr>
      <cdr:spPr>
        <a:xfrm xmlns:a="http://schemas.openxmlformats.org/drawingml/2006/main">
          <a:off x="7876239" y="127579"/>
          <a:ext cx="0" cy="3706213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0.75407</cdr:x>
      <cdr:y>0.03634</cdr:y>
    </cdr:from>
    <cdr:to>
      <cdr:x>0.84459</cdr:x>
      <cdr:y>0.07153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F24A9C66-3374-4DA5-BE13-A177F5A8B441}"/>
            </a:ext>
          </a:extLst>
        </cdr:cNvPr>
        <cdr:cNvSpPr/>
      </cdr:nvSpPr>
      <cdr:spPr>
        <a:xfrm xmlns:a="http://schemas.openxmlformats.org/drawingml/2006/main">
          <a:off x="8086082" y="160460"/>
          <a:ext cx="970671" cy="15533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9F2D-D411-4E88-A90F-F848A5DC3E04}" type="datetimeFigureOut">
              <a:rPr lang="hr-HR" smtClean="0"/>
              <a:t>4.2.2022.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89FA4-3973-4075-A55A-F06B34AA9B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84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57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24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69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4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76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48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28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62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49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99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87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94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81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89FA4-3973-4075-A55A-F06B34AA9B4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70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E9EC-2639-3746-B101-2C200995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4BFE2-BD9C-4845-B5AA-F5D2766E2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4241-4D33-0B4F-961D-9E45B8AE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CA35-E680-438D-B4B9-491A9ACE044E}" type="datetime1">
              <a:rPr lang="hr-HR" smtClean="0"/>
              <a:t>4.2.2022.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E7E99-3F37-274C-8DEB-12C445AB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4AD52-B06F-3B4D-B01F-331CA645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1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8F61-3E7D-824E-AE15-C05F5A17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82D4D-2B03-074A-BD14-C782A0327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575-9371-CC4E-81B1-8AEDC54E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2BE3-B2B1-4241-8D00-ADDAB1768C41}" type="datetime1">
              <a:rPr lang="hr-HR" smtClean="0"/>
              <a:t>4.2.2022.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12F6-9B58-0940-B51A-893D4FF1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F25C2-5B65-C843-A567-5DF5E791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F21C4-1F3C-8547-A503-1D9DC4709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9D264-E757-1943-ADA9-4B7D532B9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83DF-FA94-6641-AEE1-0AEDA81E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B871-9A45-4569-8FC8-DB89E31D7799}" type="datetime1">
              <a:rPr lang="hr-HR" smtClean="0"/>
              <a:t>4.2.2022.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48794-2789-DA42-B681-0C471119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028D-6423-E24D-8AE8-12AF8C53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18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54CB-5736-2741-A8D4-148F4739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1224-965F-9C48-BD07-8DF3A55D9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5B8B-0CC6-A84D-BBB2-3BF0CBEA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FF3-4529-48EB-975A-3CCF0200C187}" type="datetime1">
              <a:rPr lang="hr-HR" smtClean="0"/>
              <a:t>4.2.2022.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DCAB-87C5-AD4F-9218-4F01105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CA68-D115-8F4F-A8A6-C3706AC7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74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EB2C-6D13-B844-AB4A-8093FB9B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4833D-E803-D145-8D49-0CA49876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CC1A9-8B5C-A044-B2DA-89951BEF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1136-7760-4FC7-8194-7B55128ED2D4}" type="datetime1">
              <a:rPr lang="hr-HR" smtClean="0"/>
              <a:t>4.2.2022.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C9C89-DBCD-1348-8A5F-2EEE8C24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076A-AAD7-9346-949E-150C0B6C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59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A51D-51E3-7C48-83FF-99A182AB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5B205-2A42-FB46-9C73-9E8B4B419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6B2E9-320F-DC48-AA7D-D98DE635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A2EB0-19AC-D54C-85FC-4AB435C8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A46C-5919-40A6-B177-AFA144997948}" type="datetime1">
              <a:rPr lang="hr-HR" smtClean="0"/>
              <a:t>4.2.2022.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30BCF-4008-F24D-8AA7-DF6828A2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A072A-1B82-2F45-A003-5925B8E0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2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792C-DC91-0249-B6E7-C8826348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27A43-C10C-6C48-876B-1F03C7FE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7961E-0F28-C245-BF40-2C777DB5B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57AF2-C0EB-A840-8219-DD068E33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F5B52-C2E1-9E46-B4AE-A42DB003D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E94F1-F225-574A-B612-340D7A2B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6167-7C1B-4343-AB09-3C74F4851954}" type="datetime1">
              <a:rPr lang="hr-HR" smtClean="0"/>
              <a:t>4.2.2022.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03CC5-8B99-BE41-AE0F-1E0C368A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8D63F-3B66-2C45-8150-40425AE0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21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9E6F-C766-4C49-8683-6866693C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D8E62-43E0-BA4E-8EC4-C7805B5E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7EAC-D1F8-4ACB-8CE2-8FEB78C892B2}" type="datetime1">
              <a:rPr lang="hr-HR" smtClean="0"/>
              <a:t>4.2.2022.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36E6A-7585-C145-8A36-9CBF0D23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78748-2E6B-B045-A503-F62A38D5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57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46113-3795-5F4A-AD35-FB3E0C61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4A7D-DF5B-4FBF-B2B6-5B2415A5CCC9}" type="datetime1">
              <a:rPr lang="hr-HR" smtClean="0"/>
              <a:t>4.2.2022.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A5CE5-2CDD-0849-913B-6D93D1F5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C1415-13C3-7844-A6E3-ED60F7F4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33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5A96-07F1-A44D-8134-9AC3F61C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BA827-FE52-2048-8ED2-2DC46C18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6F433-8D1F-4C4A-94E0-E797A7D93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0B01-B0C0-8948-B7EE-3F360F12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9730-D301-4093-8CE6-69966EBC3902}" type="datetime1">
              <a:rPr lang="hr-HR" smtClean="0"/>
              <a:t>4.2.2022.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14763-283E-9A4F-B4FC-522334D9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A7EEF-8B61-6E41-9D14-9050F527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94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1355-CAA0-444B-B4D5-55766ED9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B56FB-FC56-7841-A280-623AE4289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52C4F-E513-D04C-A07C-119FA79D6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E8810-0585-BF42-B337-90F52D1B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BB7F-0792-404C-BE5E-FD4C36B2BD60}" type="datetime1">
              <a:rPr lang="hr-HR" smtClean="0"/>
              <a:t>4.2.2022.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ADF28-E713-144A-93DB-CF08423E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2FBF5-E0A4-D040-8230-C6040B71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90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26955DA-4B46-4CAB-BD2D-175DD383A8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70347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26955DA-4B46-4CAB-BD2D-175DD383A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1C786-2AA0-3E47-AE90-47E75532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7B7B5-42A0-604A-AC58-54C2A1E5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91C9-3108-D243-AA3E-78D9AB87C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0CF4-8B5A-4B68-A588-39783E5C0A6B}" type="datetime1">
              <a:rPr lang="hr-HR" smtClean="0"/>
              <a:t>4.2.2022.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9445-6A2D-5C43-929E-5F22BBBB1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7F83-8189-1C41-8B2B-E49E310FA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2A02-C0F9-B34B-A9CA-09BF5C033E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06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microsoft.com/office/2007/relationships/diagramDrawing" Target="../diagrams/drawing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13.bin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10.xml"/><Relationship Id="rId9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zo.hr/pages/informacije-za-javnost-dokumenti-za-javnost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6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8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9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zo.hr/pages/informacije-za-javnost-dokumenti-za-javnost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hyperlink" Target="https://www.fzo.hr/pages/prijava-nepravilnosti" TargetMode="Externa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hyperlink" Target="https://www.fzo.hr/pages/javna-nabava-postupci" TargetMode="External"/><Relationship Id="rId5" Type="http://schemas.openxmlformats.org/officeDocument/2006/relationships/oleObject" Target="../embeddings/oleObject3.bin"/><Relationship Id="rId10" Type="http://schemas.openxmlformats.org/officeDocument/2006/relationships/hyperlink" Target="https://www.fzo.hr/pages/informacije-za-javnost-pracenje-provedbe-obnove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arcgis.com/apps/dashboards/5386adfba20a40859b7457d25e1e14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0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2.xml"/><Relationship Id="rId5" Type="http://schemas.openxmlformats.org/officeDocument/2006/relationships/oleObject" Target="../embeddings/oleObject22.bin"/><Relationship Id="rId10" Type="http://schemas.openxmlformats.org/officeDocument/2006/relationships/diagramQuickStyle" Target="../diagrams/quickStyle2.xml"/><Relationship Id="rId4" Type="http://schemas.openxmlformats.org/officeDocument/2006/relationships/notesSlide" Target="../notesSlides/notesSlide13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Relationship Id="rId9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77C0939-98F4-462A-A825-BF9DA9B3F8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9218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A77C0939-98F4-462A-A825-BF9DA9B3F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3886848-1287-8C4D-9FB2-8706860C5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037" y="2740649"/>
            <a:ext cx="10283927" cy="3260656"/>
          </a:xfrm>
        </p:spPr>
        <p:txBody>
          <a:bodyPr vert="horz">
            <a:normAutofit/>
          </a:bodyPr>
          <a:lstStyle/>
          <a:p>
            <a:pPr algn="l"/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 ZA OBNOVU </a:t>
            </a:r>
            <a:b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 ZAGREBA, KRAPINSKO-ZAGORSKE ŽUPANIJE I ZAGREBAČKE ŽUPANIJE</a:t>
            </a:r>
            <a:b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Mjesečno izvješće – siječanj 2022.</a:t>
            </a:r>
            <a:br>
              <a:rPr lang="hr-H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31. siječnja 2022. godine</a:t>
            </a:r>
            <a:br>
              <a:rPr lang="hr-H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d. Ravnatelja, Snežana Penović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BAC308-91D7-4FEA-8B97-CC0F091F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10" y="775913"/>
            <a:ext cx="3096624" cy="22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627400" y="509341"/>
            <a:ext cx="11457633" cy="496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 za obnovu - Izvršenje privremenih odluka i zaključaka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4E1E2-4BF3-49AF-8C2E-0DF2313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10</a:t>
            </a:fld>
            <a:endParaRPr lang="hr-HR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92AA06-953B-4F5B-971F-8C9C8020B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43748"/>
              </p:ext>
            </p:extLst>
          </p:nvPr>
        </p:nvGraphicFramePr>
        <p:xfrm>
          <a:off x="734360" y="1602181"/>
          <a:ext cx="10616318" cy="420231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860887">
                  <a:extLst>
                    <a:ext uri="{9D8B030D-6E8A-4147-A177-3AD203B41FA5}">
                      <a16:colId xmlns:a16="http://schemas.microsoft.com/office/drawing/2014/main" val="1271066916"/>
                    </a:ext>
                  </a:extLst>
                </a:gridCol>
                <a:gridCol w="1408287">
                  <a:extLst>
                    <a:ext uri="{9D8B030D-6E8A-4147-A177-3AD203B41FA5}">
                      <a16:colId xmlns:a16="http://schemas.microsoft.com/office/drawing/2014/main" val="1583128027"/>
                    </a:ext>
                  </a:extLst>
                </a:gridCol>
                <a:gridCol w="1408287">
                  <a:extLst>
                    <a:ext uri="{9D8B030D-6E8A-4147-A177-3AD203B41FA5}">
                      <a16:colId xmlns:a16="http://schemas.microsoft.com/office/drawing/2014/main" val="3213846968"/>
                    </a:ext>
                  </a:extLst>
                </a:gridCol>
                <a:gridCol w="938857">
                  <a:extLst>
                    <a:ext uri="{9D8B030D-6E8A-4147-A177-3AD203B41FA5}">
                      <a16:colId xmlns:a16="http://schemas.microsoft.com/office/drawing/2014/main" val="1586231901"/>
                    </a:ext>
                  </a:extLst>
                </a:gridCol>
              </a:tblGrid>
              <a:tr h="98491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AKTI PO TIPU</a:t>
                      </a:r>
                      <a:endParaRPr lang="hr-H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PRIVREMENE ODLUKE I ZAKLJUČCI</a:t>
                      </a:r>
                      <a:endParaRPr lang="hr-H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AKT IZVRŠEN</a:t>
                      </a:r>
                      <a:endParaRPr lang="hr-H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UDIO</a:t>
                      </a:r>
                      <a:endParaRPr lang="hr-H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57034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l-PL" sz="1800" u="none" strike="noStrike" dirty="0">
                          <a:effectLst/>
                        </a:rPr>
                        <a:t>Obnova postojeće potresom oštećene obiteljske kuće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368714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800" u="none" strike="noStrike" dirty="0">
                          <a:effectLst/>
                        </a:rPr>
                        <a:t>Obnova postojeće potresom oštećene višestambene zgrade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0774123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800" u="none" strike="noStrike" dirty="0">
                          <a:effectLst/>
                        </a:rPr>
                        <a:t>Obnova postojeće potresom oštećene stambeno-poslovne zgrade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7576606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1800" u="none" strike="noStrike" dirty="0">
                          <a:effectLst/>
                        </a:rPr>
                        <a:t>Obnova </a:t>
                      </a:r>
                      <a:r>
                        <a:rPr lang="hr-HR" sz="1800" u="none" strike="noStrike" noProof="0" dirty="0">
                          <a:effectLst/>
                        </a:rPr>
                        <a:t>postojeće potresom oštećene poslovne zgrade</a:t>
                      </a:r>
                      <a:endParaRPr lang="hr-H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1999693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800" u="none" strike="noStrike" dirty="0">
                          <a:effectLst/>
                        </a:rPr>
                        <a:t>Uklanjanje postojeće obiteljske kuće 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630855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800" u="none" strike="noStrike" dirty="0">
                          <a:effectLst/>
                        </a:rPr>
                        <a:t>Uklanjanje postojeće stambeno-poslovne zgrade 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100,0%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4272310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Novčana pomoć za privremenu zaštitu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56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55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98,2%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3592178"/>
                  </a:ext>
                </a:extLst>
              </a:tr>
              <a:tr h="59095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800" u="none" strike="noStrike" dirty="0">
                          <a:effectLst/>
                        </a:rPr>
                        <a:t>UKUPNO AKATA</a:t>
                      </a:r>
                      <a:endParaRPr lang="hr-H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383</a:t>
                      </a:r>
                      <a:endParaRPr lang="hr-H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</a:rPr>
                        <a:t>42%</a:t>
                      </a:r>
                      <a:endParaRPr lang="hr-H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5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30140B-D282-44D6-8F67-F54483F0BA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30140B-D282-44D6-8F67-F54483F0B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3">
            <a:extLst>
              <a:ext uri="{FF2B5EF4-FFF2-40B4-BE49-F238E27FC236}">
                <a16:creationId xmlns:a16="http://schemas.microsoft.com/office/drawing/2014/main" id="{5E592373-6DD2-48CA-B201-5D1BDD56C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5F78B2-3CBE-4161-8D43-93CC5B55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86" y="342732"/>
            <a:ext cx="10149042" cy="586841"/>
          </a:xfrm>
        </p:spPr>
        <p:txBody>
          <a:bodyPr vert="horz">
            <a:noAutofit/>
          </a:bodyPr>
          <a:lstStyle/>
          <a:p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broja i statusa potrebnih aktivnosti za izvršenje zaprimljenih 1.570 akata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E17B5-C438-4A0C-8A9F-45EC8496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11</a:t>
            </a:fld>
            <a:endParaRPr lang="hr-H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5F58AB-A90F-4656-A1F2-E8B8A19D5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13566"/>
              </p:ext>
            </p:extLst>
          </p:nvPr>
        </p:nvGraphicFramePr>
        <p:xfrm>
          <a:off x="670386" y="1295035"/>
          <a:ext cx="10533231" cy="469585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965461">
                  <a:extLst>
                    <a:ext uri="{9D8B030D-6E8A-4147-A177-3AD203B41FA5}">
                      <a16:colId xmlns:a16="http://schemas.microsoft.com/office/drawing/2014/main" val="2520465720"/>
                    </a:ext>
                  </a:extLst>
                </a:gridCol>
                <a:gridCol w="1261295">
                  <a:extLst>
                    <a:ext uri="{9D8B030D-6E8A-4147-A177-3AD203B41FA5}">
                      <a16:colId xmlns:a16="http://schemas.microsoft.com/office/drawing/2014/main" val="190625552"/>
                    </a:ext>
                  </a:extLst>
                </a:gridCol>
                <a:gridCol w="1261295">
                  <a:extLst>
                    <a:ext uri="{9D8B030D-6E8A-4147-A177-3AD203B41FA5}">
                      <a16:colId xmlns:a16="http://schemas.microsoft.com/office/drawing/2014/main" val="2854695133"/>
                    </a:ext>
                  </a:extLst>
                </a:gridCol>
                <a:gridCol w="1261295">
                  <a:extLst>
                    <a:ext uri="{9D8B030D-6E8A-4147-A177-3AD203B41FA5}">
                      <a16:colId xmlns:a16="http://schemas.microsoft.com/office/drawing/2014/main" val="550991006"/>
                    </a:ext>
                  </a:extLst>
                </a:gridCol>
                <a:gridCol w="1261295">
                  <a:extLst>
                    <a:ext uri="{9D8B030D-6E8A-4147-A177-3AD203B41FA5}">
                      <a16:colId xmlns:a16="http://schemas.microsoft.com/office/drawing/2014/main" val="12879442"/>
                    </a:ext>
                  </a:extLst>
                </a:gridCol>
                <a:gridCol w="1261295">
                  <a:extLst>
                    <a:ext uri="{9D8B030D-6E8A-4147-A177-3AD203B41FA5}">
                      <a16:colId xmlns:a16="http://schemas.microsoft.com/office/drawing/2014/main" val="1079991042"/>
                    </a:ext>
                  </a:extLst>
                </a:gridCol>
                <a:gridCol w="1261295">
                  <a:extLst>
                    <a:ext uri="{9D8B030D-6E8A-4147-A177-3AD203B41FA5}">
                      <a16:colId xmlns:a16="http://schemas.microsoft.com/office/drawing/2014/main" val="376884479"/>
                    </a:ext>
                  </a:extLst>
                </a:gridCol>
              </a:tblGrid>
              <a:tr h="100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VRSTA AKTIVNOSTI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BROJ POTREBNIH  AKTIVNOSTI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AKTIVNOST IZVRSENA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AKTIVNOST U TIJEKU / UGOVORENO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NABAVA U TIJEKU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 OBRADI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PONISTENO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65619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OPERATIVNI KOORDINATOR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330019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PROJEKTANT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3474867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REVIDENT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0130219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TEH.-FIN. KONTROLA PROJEKATA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8963457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STRUČNI NADZOR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IZVOĐENJE RADOVA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2352390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USLUGE VJEŠTAKA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699826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OVLAŠTENI INŽENJER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0009795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ISPLATA NOVČANE NAKNADE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3492852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UKUPAN BROJ AKTIVNOSTI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2046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1308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87891"/>
                  </a:ext>
                </a:extLst>
              </a:tr>
              <a:tr h="3354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US" sz="1400" u="none" strike="noStrike" dirty="0">
                          <a:effectLst/>
                        </a:rPr>
                        <a:t>UDIO U UKUPNOM BROJU AKTIVNOSTI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3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37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788EE03-D3E6-4F15-932C-C63B8D7B98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788EE03-D3E6-4F15-932C-C63B8D7B9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A5486D-B8B6-4B41-ABB4-441B9C11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8332"/>
            <a:ext cx="9754654" cy="1325563"/>
          </a:xfrm>
        </p:spPr>
        <p:txBody>
          <a:bodyPr vert="horz">
            <a:noAutofit/>
          </a:bodyPr>
          <a:lstStyle/>
          <a:p>
            <a:pPr algn="just"/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Organizirana obnova </a:t>
            </a:r>
            <a:r>
              <a:rPr lang="hr-HR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nekonstrukcijskih</a:t>
            </a:r>
            <a:r>
              <a:rPr lang="hr-H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elemenata višestambenih zgrada, stambeno-poslovnih zgrada, poslovnih zgrada i obiteljskih kuća</a:t>
            </a:r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37ED52FE-5B57-472A-BF64-83D9CEFED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D5BD6-F27A-4D4E-9E2B-EA551505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12</a:t>
            </a:fld>
            <a:endParaRPr lang="hr-HR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ACADC09-D3FB-40D9-A483-C90ABACAB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292344"/>
              </p:ext>
            </p:extLst>
          </p:nvPr>
        </p:nvGraphicFramePr>
        <p:xfrm>
          <a:off x="680880" y="2213630"/>
          <a:ext cx="10830240" cy="354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86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650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632691" y="329152"/>
            <a:ext cx="10006719" cy="64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nekonstrukcijskih elemenata – pregled zahtjeva</a:t>
            </a:r>
            <a:endParaRPr lang="hr-HR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4E1E2-4BF3-49AF-8C2E-0DF2313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13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35A47-4FD0-42AC-A60C-7BBCFF05A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24" y="1032058"/>
            <a:ext cx="10116153" cy="5324291"/>
          </a:xfrm>
          <a:prstGeom prst="rect">
            <a:avLst/>
          </a:prstGeom>
        </p:spPr>
      </p:pic>
      <p:pic>
        <p:nvPicPr>
          <p:cNvPr id="13" name="Slika 3">
            <a:extLst>
              <a:ext uri="{FF2B5EF4-FFF2-40B4-BE49-F238E27FC236}">
                <a16:creationId xmlns:a16="http://schemas.microsoft.com/office/drawing/2014/main" id="{45F79283-FCAF-4E81-B257-3FAD13866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9410" y="119629"/>
            <a:ext cx="1219200" cy="8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420255" y="257706"/>
            <a:ext cx="10006719" cy="64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nekonstrukcijskih elemenata - zahtjevi</a:t>
            </a:r>
            <a:endParaRPr lang="hr-HR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4E1E2-4BF3-49AF-8C2E-0DF2313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14</a:t>
            </a:fld>
            <a:endParaRPr lang="hr-HR"/>
          </a:p>
        </p:txBody>
      </p:sp>
      <p:pic>
        <p:nvPicPr>
          <p:cNvPr id="13" name="Slika 3">
            <a:extLst>
              <a:ext uri="{FF2B5EF4-FFF2-40B4-BE49-F238E27FC236}">
                <a16:creationId xmlns:a16="http://schemas.microsoft.com/office/drawing/2014/main" id="{45F79283-FCAF-4E81-B257-3FAD13866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0" y="-1783"/>
            <a:ext cx="1219200" cy="8819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94BB001-11CC-4C42-9C5B-BD20D77460F3}"/>
              </a:ext>
            </a:extLst>
          </p:cNvPr>
          <p:cNvGrpSpPr/>
          <p:nvPr/>
        </p:nvGrpSpPr>
        <p:grpSpPr>
          <a:xfrm>
            <a:off x="6918486" y="5227930"/>
            <a:ext cx="4140000" cy="828000"/>
            <a:chOff x="4477391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B6400BF-E0D7-43F1-BF43-24E536BBA8F9}"/>
                </a:ext>
              </a:extLst>
            </p:cNvPr>
            <p:cNvSpPr/>
            <p:nvPr/>
          </p:nvSpPr>
          <p:spPr>
            <a:xfrm>
              <a:off x="4477391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hr-HR" sz="1600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D49F855C-FDC4-47DE-9D2E-81492732EB6B}"/>
                </a:ext>
              </a:extLst>
            </p:cNvPr>
            <p:cNvSpPr txBox="1"/>
            <p:nvPr/>
          </p:nvSpPr>
          <p:spPr>
            <a:xfrm>
              <a:off x="4559987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 OBRADI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491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00" b="1" kern="12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25832F6-94A6-4F21-8354-B6EF235B105F}"/>
              </a:ext>
            </a:extLst>
          </p:cNvPr>
          <p:cNvSpPr txBox="1"/>
          <p:nvPr/>
        </p:nvSpPr>
        <p:spPr>
          <a:xfrm>
            <a:off x="734361" y="6221513"/>
            <a:ext cx="1072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Pregled iskaza interesa i zahtjeva dostupan je na: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https://www.fzo.hr/pages/informacije-za-javnost-dokumenti-za-javnost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170BE1-C66A-490D-871A-31C80F804820}"/>
              </a:ext>
            </a:extLst>
          </p:cNvPr>
          <p:cNvGrpSpPr/>
          <p:nvPr/>
        </p:nvGrpSpPr>
        <p:grpSpPr>
          <a:xfrm>
            <a:off x="938037" y="3203180"/>
            <a:ext cx="4140000" cy="720000"/>
            <a:chOff x="4477391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A351597-1BF3-49CB-A1F7-0D45190F8A41}"/>
                </a:ext>
              </a:extLst>
            </p:cNvPr>
            <p:cNvSpPr/>
            <p:nvPr/>
          </p:nvSpPr>
          <p:spPr>
            <a:xfrm>
              <a:off x="4477391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hr-HR" sz="1600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E7028AFB-630A-4748-A03D-6BEB1222C9C3}"/>
                </a:ext>
              </a:extLst>
            </p:cNvPr>
            <p:cNvSpPr txBox="1"/>
            <p:nvPr/>
          </p:nvSpPr>
          <p:spPr>
            <a:xfrm>
              <a:off x="4559987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SVEUKUPNO ZAHTJEVA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1.588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00" b="1" kern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0C3766-61D4-4403-B1FF-D2BC5FB5B083}"/>
              </a:ext>
            </a:extLst>
          </p:cNvPr>
          <p:cNvGrpSpPr/>
          <p:nvPr/>
        </p:nvGrpSpPr>
        <p:grpSpPr>
          <a:xfrm>
            <a:off x="6931652" y="1232363"/>
            <a:ext cx="4140000" cy="828000"/>
            <a:chOff x="4477391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02D5642-D2A1-4012-BCFF-8FA24882B485}"/>
                </a:ext>
              </a:extLst>
            </p:cNvPr>
            <p:cNvSpPr/>
            <p:nvPr/>
          </p:nvSpPr>
          <p:spPr>
            <a:xfrm>
              <a:off x="4477391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hr-HR" sz="1600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337AF0D3-6A49-4256-9DB9-2A1393227576}"/>
                </a:ext>
              </a:extLst>
            </p:cNvPr>
            <p:cNvSpPr txBox="1"/>
            <p:nvPr/>
          </p:nvSpPr>
          <p:spPr>
            <a:xfrm>
              <a:off x="4559987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SKLOPLJENI UGOVORI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404</a:t>
              </a:r>
              <a:endParaRPr lang="hr-HR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00" b="1" kern="1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B039F9-5C3E-4259-857E-27C37A490C21}"/>
              </a:ext>
            </a:extLst>
          </p:cNvPr>
          <p:cNvGrpSpPr/>
          <p:nvPr/>
        </p:nvGrpSpPr>
        <p:grpSpPr>
          <a:xfrm>
            <a:off x="6925068" y="2209580"/>
            <a:ext cx="4140000" cy="828000"/>
            <a:chOff x="4477391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3E6085F-7846-4CA4-A524-50F3787D25AA}"/>
                </a:ext>
              </a:extLst>
            </p:cNvPr>
            <p:cNvSpPr/>
            <p:nvPr/>
          </p:nvSpPr>
          <p:spPr>
            <a:xfrm>
              <a:off x="4477391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hr-HR" sz="1600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82F41B0B-041F-425F-BCAC-A45FD94F79C9}"/>
                </a:ext>
              </a:extLst>
            </p:cNvPr>
            <p:cNvSpPr txBox="1"/>
            <p:nvPr/>
          </p:nvSpPr>
          <p:spPr>
            <a:xfrm>
              <a:off x="4559987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UGOVOR POTPISAN OD STRANE FONDA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189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00" b="1" kern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22B4F6-AAE3-4F7B-B1D9-AD849B97D9D7}"/>
              </a:ext>
            </a:extLst>
          </p:cNvPr>
          <p:cNvGrpSpPr/>
          <p:nvPr/>
        </p:nvGrpSpPr>
        <p:grpSpPr>
          <a:xfrm>
            <a:off x="6931652" y="3217917"/>
            <a:ext cx="4140000" cy="828000"/>
            <a:chOff x="4477391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41ABDC-06DF-4974-81E6-276A00C69C82}"/>
                </a:ext>
              </a:extLst>
            </p:cNvPr>
            <p:cNvSpPr/>
            <p:nvPr/>
          </p:nvSpPr>
          <p:spPr>
            <a:xfrm>
              <a:off x="4477391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hr-HR" sz="1600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704AA3C1-DCFA-4A94-AB63-1C5EAC53025D}"/>
                </a:ext>
              </a:extLst>
            </p:cNvPr>
            <p:cNvSpPr txBox="1"/>
            <p:nvPr/>
          </p:nvSpPr>
          <p:spPr>
            <a:xfrm>
              <a:off x="4559987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POTREBNA DOPUNA OD STRANE PODNOSITELJA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343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00" b="1" kern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4AB70-9647-42F6-9DD5-0906753F078C}"/>
              </a:ext>
            </a:extLst>
          </p:cNvPr>
          <p:cNvGrpSpPr/>
          <p:nvPr/>
        </p:nvGrpSpPr>
        <p:grpSpPr>
          <a:xfrm>
            <a:off x="6918486" y="4220838"/>
            <a:ext cx="4140000" cy="828000"/>
            <a:chOff x="4477391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26DF1DB-862F-41DC-BA52-C8B77455941A}"/>
                </a:ext>
              </a:extLst>
            </p:cNvPr>
            <p:cNvSpPr/>
            <p:nvPr/>
          </p:nvSpPr>
          <p:spPr>
            <a:xfrm>
              <a:off x="4477391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endParaRPr lang="hr-HR" sz="1600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CF937874-4648-410E-94C2-963ABB811F08}"/>
                </a:ext>
              </a:extLst>
            </p:cNvPr>
            <p:cNvSpPr txBox="1"/>
            <p:nvPr/>
          </p:nvSpPr>
          <p:spPr>
            <a:xfrm>
              <a:off x="4559987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NEMAJU PRAVO NA OBNOVU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161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00" b="1" kern="1200" dirty="0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291755-2925-4D19-BBA1-CC77FE60C7D4}"/>
              </a:ext>
            </a:extLst>
          </p:cNvPr>
          <p:cNvCxnSpPr>
            <a:cxnSpLocks/>
            <a:stCxn id="18" idx="3"/>
            <a:endCxn id="29" idx="1"/>
          </p:cNvCxnSpPr>
          <p:nvPr/>
        </p:nvCxnSpPr>
        <p:spPr>
          <a:xfrm flipV="1">
            <a:off x="5078037" y="1646363"/>
            <a:ext cx="1853615" cy="1916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019ADE-66EE-40F7-ADED-03FE7EA555C9}"/>
              </a:ext>
            </a:extLst>
          </p:cNvPr>
          <p:cNvCxnSpPr>
            <a:cxnSpLocks/>
            <a:stCxn id="18" idx="3"/>
            <a:endCxn id="32" idx="1"/>
          </p:cNvCxnSpPr>
          <p:nvPr/>
        </p:nvCxnSpPr>
        <p:spPr>
          <a:xfrm flipV="1">
            <a:off x="5078037" y="2623580"/>
            <a:ext cx="1847031" cy="93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23716B-7FC6-47EA-9926-CE5029CEE995}"/>
              </a:ext>
            </a:extLst>
          </p:cNvPr>
          <p:cNvCxnSpPr>
            <a:cxnSpLocks/>
            <a:stCxn id="18" idx="3"/>
            <a:endCxn id="35" idx="1"/>
          </p:cNvCxnSpPr>
          <p:nvPr/>
        </p:nvCxnSpPr>
        <p:spPr>
          <a:xfrm>
            <a:off x="5078037" y="3563180"/>
            <a:ext cx="1853615" cy="687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87B1DB-9744-4171-8FF7-1DDA6000BFCD}"/>
              </a:ext>
            </a:extLst>
          </p:cNvPr>
          <p:cNvCxnSpPr>
            <a:cxnSpLocks/>
            <a:stCxn id="18" idx="3"/>
            <a:endCxn id="38" idx="1"/>
          </p:cNvCxnSpPr>
          <p:nvPr/>
        </p:nvCxnSpPr>
        <p:spPr>
          <a:xfrm>
            <a:off x="5078037" y="3563180"/>
            <a:ext cx="1840449" cy="1071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FDA55F-A0A6-4894-822A-081FD334F03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078037" y="3563180"/>
            <a:ext cx="1840447" cy="2087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5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30140B-D282-44D6-8F67-F54483F0BA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30140B-D282-44D6-8F67-F54483F0B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3">
            <a:extLst>
              <a:ext uri="{FF2B5EF4-FFF2-40B4-BE49-F238E27FC236}">
                <a16:creationId xmlns:a16="http://schemas.microsoft.com/office/drawing/2014/main" id="{5E592373-6DD2-48CA-B201-5D1BDD56C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897" y="12738"/>
            <a:ext cx="1219200" cy="8819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5F78B2-3CBE-4161-8D43-93CC5B55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12738"/>
            <a:ext cx="10427950" cy="1010599"/>
          </a:xfrm>
        </p:spPr>
        <p:txBody>
          <a:bodyPr vert="horz">
            <a:norm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Isplate novčanih pomoći za privremenu zaštitu</a:t>
            </a:r>
            <a:endParaRPr lang="hr-HR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E17B5-C438-4A0C-8A9F-45EC8496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15</a:t>
            </a:fld>
            <a:endParaRPr lang="hr-HR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BB7B78-7498-4CE5-96E8-E05DC169D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79704"/>
              </p:ext>
            </p:extLst>
          </p:nvPr>
        </p:nvGraphicFramePr>
        <p:xfrm>
          <a:off x="1031728" y="2007086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6FC95F-7271-4493-A807-0CE94D5D1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27015"/>
              </p:ext>
            </p:extLst>
          </p:nvPr>
        </p:nvGraphicFramePr>
        <p:xfrm>
          <a:off x="6840272" y="1964115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4441599-9BD7-4A7E-AC97-29A29AF54974}"/>
              </a:ext>
            </a:extLst>
          </p:cNvPr>
          <p:cNvGrpSpPr/>
          <p:nvPr/>
        </p:nvGrpSpPr>
        <p:grpSpPr>
          <a:xfrm>
            <a:off x="1031728" y="1023337"/>
            <a:ext cx="4320000" cy="940778"/>
            <a:chOff x="2239653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C853B0D-F44C-4E48-9669-BE51410CA1FE}"/>
                </a:ext>
              </a:extLst>
            </p:cNvPr>
            <p:cNvSpPr/>
            <p:nvPr/>
          </p:nvSpPr>
          <p:spPr>
            <a:xfrm>
              <a:off x="2239653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5061BA4D-F061-490D-9E5F-63DB3FE45C2C}"/>
                </a:ext>
              </a:extLst>
            </p:cNvPr>
            <p:cNvSpPr txBox="1"/>
            <p:nvPr/>
          </p:nvSpPr>
          <p:spPr>
            <a:xfrm>
              <a:off x="2322249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UKUPNO ISPLATA</a:t>
              </a:r>
              <a:endParaRPr lang="pl-PL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1.024</a:t>
              </a:r>
              <a:endParaRPr lang="hr-HR" sz="3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D41F1E-0814-4F07-A9CF-ACC4E97254D1}"/>
              </a:ext>
            </a:extLst>
          </p:cNvPr>
          <p:cNvGrpSpPr/>
          <p:nvPr/>
        </p:nvGrpSpPr>
        <p:grpSpPr>
          <a:xfrm>
            <a:off x="6840272" y="1023336"/>
            <a:ext cx="4320000" cy="941967"/>
            <a:chOff x="2239653" y="1350348"/>
            <a:chExt cx="1967216" cy="1691993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E0F86F0-266E-406A-8F3E-D24058572471}"/>
                </a:ext>
              </a:extLst>
            </p:cNvPr>
            <p:cNvSpPr/>
            <p:nvPr/>
          </p:nvSpPr>
          <p:spPr>
            <a:xfrm>
              <a:off x="2239653" y="1350348"/>
              <a:ext cx="1967216" cy="169199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1884D4AC-E3DF-4FD2-83BC-20EA32FE0D5C}"/>
                </a:ext>
              </a:extLst>
            </p:cNvPr>
            <p:cNvSpPr txBox="1"/>
            <p:nvPr/>
          </p:nvSpPr>
          <p:spPr>
            <a:xfrm>
              <a:off x="2322249" y="1432944"/>
              <a:ext cx="1802024" cy="15268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UKUPNO  ISPLAĆENO FZO</a:t>
              </a:r>
              <a:endParaRPr lang="pl-PL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hr-HR" sz="3200" b="1" i="0" u="none" strike="noStrike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53.059.718,39 kn </a:t>
              </a:r>
              <a:endParaRPr lang="hr-H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47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30140B-D282-44D6-8F67-F54483F0BA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30140B-D282-44D6-8F67-F54483F0B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3">
            <a:extLst>
              <a:ext uri="{FF2B5EF4-FFF2-40B4-BE49-F238E27FC236}">
                <a16:creationId xmlns:a16="http://schemas.microsoft.com/office/drawing/2014/main" id="{5E592373-6DD2-48CA-B201-5D1BDD56C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897" y="12738"/>
            <a:ext cx="1219200" cy="8819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5F78B2-3CBE-4161-8D43-93CC5B55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12738"/>
            <a:ext cx="10427950" cy="1010599"/>
          </a:xfrm>
        </p:spPr>
        <p:txBody>
          <a:bodyPr vert="horz">
            <a:norm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Transparentnost - Troškovi Fonda za obnovu</a:t>
            </a:r>
            <a:endParaRPr lang="hr-HR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E17B5-C438-4A0C-8A9F-45EC8496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16</a:t>
            </a:fld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6E7FC-0759-4050-8009-FA340E11E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501" y="919502"/>
            <a:ext cx="10522998" cy="53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30140B-D282-44D6-8F67-F54483F0BA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30140B-D282-44D6-8F67-F54483F0B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3">
            <a:extLst>
              <a:ext uri="{FF2B5EF4-FFF2-40B4-BE49-F238E27FC236}">
                <a16:creationId xmlns:a16="http://schemas.microsoft.com/office/drawing/2014/main" id="{5E592373-6DD2-48CA-B201-5D1BDD56C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6967" y="20195"/>
            <a:ext cx="1219200" cy="8819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5F78B2-3CBE-4161-8D43-93CC5B55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09" y="20195"/>
            <a:ext cx="4671447" cy="586841"/>
          </a:xfrm>
        </p:spPr>
        <p:txBody>
          <a:bodyPr vert="horz">
            <a:normAutofit/>
          </a:bodyPr>
          <a:lstStyle/>
          <a:p>
            <a:pPr algn="ctr"/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Jednostavna nabava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E17B5-C438-4A0C-8A9F-45EC8496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17</a:t>
            </a:fld>
            <a:endParaRPr lang="hr-HR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158B92-2EFA-46F4-84CE-7F9A8DF1F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36225"/>
              </p:ext>
            </p:extLst>
          </p:nvPr>
        </p:nvGraphicFramePr>
        <p:xfrm>
          <a:off x="421809" y="610390"/>
          <a:ext cx="4671447" cy="6002233"/>
        </p:xfrm>
        <a:graphic>
          <a:graphicData uri="http://schemas.openxmlformats.org/drawingml/2006/table">
            <a:tbl>
              <a:tblPr/>
              <a:tblGrid>
                <a:gridCol w="4186204">
                  <a:extLst>
                    <a:ext uri="{9D8B030D-6E8A-4147-A177-3AD203B41FA5}">
                      <a16:colId xmlns:a16="http://schemas.microsoft.com/office/drawing/2014/main" val="962883300"/>
                    </a:ext>
                  </a:extLst>
                </a:gridCol>
                <a:gridCol w="485243">
                  <a:extLst>
                    <a:ext uri="{9D8B030D-6E8A-4147-A177-3AD203B41FA5}">
                      <a16:colId xmlns:a16="http://schemas.microsoft.com/office/drawing/2014/main" val="1737060919"/>
                    </a:ext>
                  </a:extLst>
                </a:gridCol>
              </a:tblGrid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27257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Direktno preko narudžbenice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4827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ovlaštenog inženjera građevinarstva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77764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stalnog sudskog vještaka i ovlaštenog inženjera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1810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Nabava geotehničkih istraživanja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34293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ovlaštenih inženjera geodezije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07052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Objavljeno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54678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travanj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15014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svibanj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973096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lipanj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22824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srpanj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60400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kolovoz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09409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rujan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61437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listopad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60124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studeni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18922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Provedeno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58811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Čekanje ponuda/obrada ponuda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8368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Odabrano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31734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operativne koordinacije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64228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tehničko-financijske kontrole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8244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projektiranja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92978"/>
                  </a:ext>
                </a:extLst>
              </a:tr>
              <a:tr h="117906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Izvođenje radova (uklanjanje, obnova i izgradnja zamjenskih obiteljskih kuća)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9632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stručnog nadzora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1706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ovlaštenog inženjera građevinarstva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14783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stalnog sudskog vještaka i ovlaštenog inženjera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865"/>
                  </a:ext>
                </a:extLst>
              </a:tr>
              <a:tr h="29558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stručnog nadzora izvođenja radova podloge, terase i nadstrešnice te postavljanja i spajanja MSJ na komunalnu infrastrukturu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3397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izrade smjernica za projektiranje novih obiteljskih kuća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0202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Nabava i najam mobilnih kuća za osiguranje privremenog smještaja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4552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Poništeno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17959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operativne koordinacije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96255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tehničko-financijske kontrole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627652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projektiranja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13916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Izvođenje radova (uklanjanje, obnova i izgradnja zamjenskih obiteljskih kuća)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2846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stručnog nadzora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19288"/>
                  </a:ext>
                </a:extLst>
              </a:tr>
              <a:tr h="10175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Nabava i najam mobilnih kuća za osiguranje privremenog smještaja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846" marR="4846" marT="4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637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54BAD1-AC0D-42E7-9BE0-1333E9FC8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53906"/>
              </p:ext>
            </p:extLst>
          </p:nvPr>
        </p:nvGraphicFramePr>
        <p:xfrm>
          <a:off x="6169673" y="607036"/>
          <a:ext cx="4644000" cy="6002233"/>
        </p:xfrm>
        <a:graphic>
          <a:graphicData uri="http://schemas.openxmlformats.org/drawingml/2006/table">
            <a:tbl>
              <a:tblPr/>
              <a:tblGrid>
                <a:gridCol w="3995783">
                  <a:extLst>
                    <a:ext uri="{9D8B030D-6E8A-4147-A177-3AD203B41FA5}">
                      <a16:colId xmlns:a16="http://schemas.microsoft.com/office/drawing/2014/main" val="85953723"/>
                    </a:ext>
                  </a:extLst>
                </a:gridCol>
                <a:gridCol w="648217">
                  <a:extLst>
                    <a:ext uri="{9D8B030D-6E8A-4147-A177-3AD203B41FA5}">
                      <a16:colId xmlns:a16="http://schemas.microsoft.com/office/drawing/2014/main" val="3264664530"/>
                    </a:ext>
                  </a:extLst>
                </a:gridCol>
              </a:tblGrid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544156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Obrada prije objave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055926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Objavljeno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79650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rujan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51409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listopad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24870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studeni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01245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prosinac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8818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Provedeno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91265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Čekanje ponuda/obrada ponuda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33678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Odabrano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58035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projektiranja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59298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kontrole projekata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05275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tehničko-financijske kontrole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81436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operativne koordinacije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51066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Poništeno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92218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projektiranja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79250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kontrole projekata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20626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tehničko-financijske kontrole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52325"/>
                  </a:ext>
                </a:extLst>
              </a:tr>
              <a:tr h="315907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operativne koordinacije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0383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795791-0F34-4BF9-A56C-B3F3BBD92232}"/>
              </a:ext>
            </a:extLst>
          </p:cNvPr>
          <p:cNvSpPr txBox="1">
            <a:spLocks/>
          </p:cNvSpPr>
          <p:nvPr/>
        </p:nvSpPr>
        <p:spPr>
          <a:xfrm>
            <a:off x="6096000" y="20195"/>
            <a:ext cx="4717673" cy="58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Dinamički sustavi (DNS)</a:t>
            </a:r>
          </a:p>
        </p:txBody>
      </p:sp>
    </p:spTree>
    <p:extLst>
      <p:ext uri="{BB962C8B-B14F-4D97-AF65-F5344CB8AC3E}">
        <p14:creationId xmlns:p14="http://schemas.microsoft.com/office/powerpoint/2010/main" val="407219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30140B-D282-44D6-8F67-F54483F0BA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0546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30140B-D282-44D6-8F67-F54483F0B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3">
            <a:extLst>
              <a:ext uri="{FF2B5EF4-FFF2-40B4-BE49-F238E27FC236}">
                <a16:creationId xmlns:a16="http://schemas.microsoft.com/office/drawing/2014/main" id="{5E592373-6DD2-48CA-B201-5D1BDD56C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200" y="98343"/>
            <a:ext cx="1219200" cy="8819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5F78B2-3CBE-4161-8D43-93CC5B55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85" y="88679"/>
            <a:ext cx="10149042" cy="1056630"/>
          </a:xfrm>
        </p:spPr>
        <p:txBody>
          <a:bodyPr vert="horz">
            <a:normAutofit fontScale="90000"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Javna nabava</a:t>
            </a:r>
            <a:b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Jednostavna nabava i Dinamički sustavi (DNS)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E17B5-C438-4A0C-8A9F-45EC8496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18</a:t>
            </a:fld>
            <a:endParaRPr lang="hr-HR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C60572-9103-4E2E-AC5C-6D1E76EC5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382294"/>
              </p:ext>
            </p:extLst>
          </p:nvPr>
        </p:nvGraphicFramePr>
        <p:xfrm>
          <a:off x="722851" y="1313895"/>
          <a:ext cx="10746298" cy="487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6813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30140B-D282-44D6-8F67-F54483F0BA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30140B-D282-44D6-8F67-F54483F0B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3">
            <a:extLst>
              <a:ext uri="{FF2B5EF4-FFF2-40B4-BE49-F238E27FC236}">
                <a16:creationId xmlns:a16="http://schemas.microsoft.com/office/drawing/2014/main" id="{5E592373-6DD2-48CA-B201-5D1BDD56C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5F78B2-3CBE-4161-8D43-93CC5B55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78" y="210503"/>
            <a:ext cx="10149042" cy="713191"/>
          </a:xfrm>
        </p:spPr>
        <p:txBody>
          <a:bodyPr vert="horz">
            <a:normAutofit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Dražbe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E17B5-C438-4A0C-8A9F-45EC8496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19</a:t>
            </a:fld>
            <a:endParaRPr lang="hr-HR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85E71D-1D5C-4810-91D7-B9D52EF53C87}"/>
              </a:ext>
            </a:extLst>
          </p:cNvPr>
          <p:cNvGraphicFramePr>
            <a:graphicFrameLocks noGrp="1"/>
          </p:cNvGraphicFramePr>
          <p:nvPr/>
        </p:nvGraphicFramePr>
        <p:xfrm>
          <a:off x="1021479" y="856959"/>
          <a:ext cx="5235630" cy="45958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242309">
                  <a:extLst>
                    <a:ext uri="{9D8B030D-6E8A-4147-A177-3AD203B41FA5}">
                      <a16:colId xmlns:a16="http://schemas.microsoft.com/office/drawing/2014/main" val="4182122895"/>
                    </a:ext>
                  </a:extLst>
                </a:gridCol>
                <a:gridCol w="993321">
                  <a:extLst>
                    <a:ext uri="{9D8B030D-6E8A-4147-A177-3AD203B41FA5}">
                      <a16:colId xmlns:a16="http://schemas.microsoft.com/office/drawing/2014/main" val="1620279672"/>
                    </a:ext>
                  </a:extLst>
                </a:gridCol>
              </a:tblGrid>
              <a:tr h="459584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u="none" strike="noStrike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hr-HR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96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771C1D-CB87-4E67-AEB3-9B89699F4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69005"/>
              </p:ext>
            </p:extLst>
          </p:nvPr>
        </p:nvGraphicFramePr>
        <p:xfrm>
          <a:off x="1021478" y="2047152"/>
          <a:ext cx="5235630" cy="18383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242309">
                  <a:extLst>
                    <a:ext uri="{9D8B030D-6E8A-4147-A177-3AD203B41FA5}">
                      <a16:colId xmlns:a16="http://schemas.microsoft.com/office/drawing/2014/main" val="4182122895"/>
                    </a:ext>
                  </a:extLst>
                </a:gridCol>
                <a:gridCol w="993321">
                  <a:extLst>
                    <a:ext uri="{9D8B030D-6E8A-4147-A177-3AD203B41FA5}">
                      <a16:colId xmlns:a16="http://schemas.microsoft.com/office/drawing/2014/main" val="1620279672"/>
                    </a:ext>
                  </a:extLst>
                </a:gridCol>
              </a:tblGrid>
              <a:tr h="4595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usluge operativnog koordinatora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3427565"/>
                  </a:ext>
                </a:extLst>
              </a:tr>
              <a:tr h="4595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usluge tehničko-financijske kontrole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401295"/>
                  </a:ext>
                </a:extLst>
              </a:tr>
              <a:tr h="4595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usluge projektiranja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880809"/>
                  </a:ext>
                </a:extLst>
              </a:tr>
              <a:tr h="4595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izvođenje radova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137376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BBC2408-2B8C-4902-AE59-34F5341602B5}"/>
              </a:ext>
            </a:extLst>
          </p:cNvPr>
          <p:cNvSpPr txBox="1">
            <a:spLocks/>
          </p:cNvSpPr>
          <p:nvPr/>
        </p:nvSpPr>
        <p:spPr>
          <a:xfrm>
            <a:off x="919878" y="1416909"/>
            <a:ext cx="10022209" cy="58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vrstama predmeta nabave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741190-A28B-45A3-ADCC-1FA290FDDC48}"/>
              </a:ext>
            </a:extLst>
          </p:cNvPr>
          <p:cNvGraphicFramePr>
            <a:graphicFrameLocks noGrp="1"/>
          </p:cNvGraphicFramePr>
          <p:nvPr/>
        </p:nvGraphicFramePr>
        <p:xfrm>
          <a:off x="1021479" y="4500554"/>
          <a:ext cx="5235630" cy="18383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482962">
                  <a:extLst>
                    <a:ext uri="{9D8B030D-6E8A-4147-A177-3AD203B41FA5}">
                      <a16:colId xmlns:a16="http://schemas.microsoft.com/office/drawing/2014/main" val="4182122895"/>
                    </a:ext>
                  </a:extLst>
                </a:gridCol>
                <a:gridCol w="1752668">
                  <a:extLst>
                    <a:ext uri="{9D8B030D-6E8A-4147-A177-3AD203B41FA5}">
                      <a16:colId xmlns:a16="http://schemas.microsoft.com/office/drawing/2014/main" val="1620279672"/>
                    </a:ext>
                  </a:extLst>
                </a:gridCol>
              </a:tblGrid>
              <a:tr h="4595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vrijednost odabranih ponuda prije dražbe za sve postupke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1.516.932,34 kn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3427565"/>
                  </a:ext>
                </a:extLst>
              </a:tr>
              <a:tr h="4595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Vrijednost odabranih ponuda nakon dražbe za sve postupke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1.284.939,06 kn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401295"/>
                  </a:ext>
                </a:extLst>
              </a:tr>
              <a:tr h="4595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ukupna ostvarena ušteda u kn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231.993,28 kn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880809"/>
                  </a:ext>
                </a:extLst>
              </a:tr>
              <a:tr h="4595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2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ukupno smanjenje u postotku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137376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68F14C56-4854-4C1F-A683-D48259AA1580}"/>
              </a:ext>
            </a:extLst>
          </p:cNvPr>
          <p:cNvSpPr txBox="1">
            <a:spLocks/>
          </p:cNvSpPr>
          <p:nvPr/>
        </p:nvSpPr>
        <p:spPr>
          <a:xfrm>
            <a:off x="934591" y="3913713"/>
            <a:ext cx="10022210" cy="58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Ostvarena ušteda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D122441-391A-4A69-8C53-09D3A6461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844252"/>
              </p:ext>
            </p:extLst>
          </p:nvPr>
        </p:nvGraphicFramePr>
        <p:xfrm>
          <a:off x="6598521" y="1212174"/>
          <a:ext cx="4572000" cy="509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6078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876692" y="509341"/>
            <a:ext cx="11315307" cy="49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sz="36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30640-2F8C-4D91-8216-9F07020A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2</a:t>
            </a:fld>
            <a:endParaRPr lang="hr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E3FE0-ED59-4B04-88E4-0DCAE806EF35}"/>
              </a:ext>
            </a:extLst>
          </p:cNvPr>
          <p:cNvSpPr txBox="1"/>
          <p:nvPr/>
        </p:nvSpPr>
        <p:spPr>
          <a:xfrm>
            <a:off x="1152048" y="1336854"/>
            <a:ext cx="9652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8"/>
              </a:rPr>
              <a:t>Redovito izvještavanje javnosti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Mjesečni izvještaji i ostale informacije o tijeku obnove</a:t>
            </a:r>
          </a:p>
          <a:p>
            <a:endParaRPr lang="hr-HR" dirty="0"/>
          </a:p>
          <a:p>
            <a:r>
              <a:rPr lang="hr-HR" dirty="0">
                <a:hlinkClick r:id="rId9"/>
              </a:rPr>
              <a:t>Informacije o obnovi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Pregled po lokaciji, aktima, datumima i fazama u obnovi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>
                <a:hlinkClick r:id="rId10"/>
              </a:rPr>
              <a:t>Troškovi Fonda za obnovu</a:t>
            </a: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Pregled troškova i isplata Fonda za obnovu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>
                <a:hlinkClick r:id="rId11"/>
              </a:rPr>
              <a:t>Javna nabava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Dokumentacija o postupcima nabave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>
                <a:hlinkClick r:id="rId12"/>
              </a:rPr>
              <a:t>Prijava nepravilnosti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Obrazac za prijave nepravilnosti </a:t>
            </a:r>
          </a:p>
        </p:txBody>
      </p:sp>
      <p:sp>
        <p:nvSpPr>
          <p:cNvPr id="7" name="TekstniOkvir 3">
            <a:extLst>
              <a:ext uri="{FF2B5EF4-FFF2-40B4-BE49-F238E27FC236}">
                <a16:creationId xmlns:a16="http://schemas.microsoft.com/office/drawing/2014/main" id="{0DC419BB-2919-470F-82AE-6287F502BEA8}"/>
              </a:ext>
            </a:extLst>
          </p:cNvPr>
          <p:cNvSpPr txBox="1"/>
          <p:nvPr/>
        </p:nvSpPr>
        <p:spPr>
          <a:xfrm>
            <a:off x="760251" y="5710019"/>
            <a:ext cx="10671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Informacije o provedbi obnove dostupne su na:</a:t>
            </a:r>
          </a:p>
          <a:p>
            <a:pPr algn="ctr"/>
            <a:r>
              <a:rPr lang="hr-HR" sz="1600" dirty="0">
                <a:hlinkClick r:id="rId10"/>
              </a:rPr>
              <a:t>https://www.fzo.hr/pages/informacije-za-javnost-</a:t>
            </a:r>
            <a:r>
              <a:rPr lang="hr-HR" sz="1600" dirty="0" err="1">
                <a:hlinkClick r:id="rId10"/>
              </a:rPr>
              <a:t>pracenje</a:t>
            </a:r>
            <a:r>
              <a:rPr lang="hr-HR" sz="1600" dirty="0">
                <a:hlinkClick r:id="rId10"/>
              </a:rPr>
              <a:t>-provedbe-obnove</a:t>
            </a:r>
            <a:r>
              <a:rPr lang="hr-HR" sz="1600" dirty="0"/>
              <a:t> </a:t>
            </a:r>
          </a:p>
          <a:p>
            <a:pPr algn="ctr"/>
            <a:endParaRPr lang="hr-HR" sz="1600" dirty="0"/>
          </a:p>
          <a:p>
            <a:pPr algn="ctr"/>
            <a:r>
              <a:rPr lang="hr-HR" sz="1600" dirty="0"/>
              <a:t>*podaci iz izvješća odnose se na razdoblje od 1. siječnja 2021. do 31. siječnja 2022.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3415FA-8990-4EC0-8F22-2C500B164BC2}"/>
              </a:ext>
            </a:extLst>
          </p:cNvPr>
          <p:cNvSpPr txBox="1">
            <a:spLocks/>
          </p:cNvSpPr>
          <p:nvPr/>
        </p:nvSpPr>
        <p:spPr>
          <a:xfrm>
            <a:off x="604239" y="371953"/>
            <a:ext cx="10136840" cy="77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Informiranje javnosti i transparentnost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5919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30140B-D282-44D6-8F67-F54483F0BA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30140B-D282-44D6-8F67-F54483F0B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Slika 3">
            <a:extLst>
              <a:ext uri="{FF2B5EF4-FFF2-40B4-BE49-F238E27FC236}">
                <a16:creationId xmlns:a16="http://schemas.microsoft.com/office/drawing/2014/main" id="{5E592373-6DD2-48CA-B201-5D1BDD56C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5F78B2-3CBE-4161-8D43-93CC5B55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86" y="342732"/>
            <a:ext cx="10149042" cy="586841"/>
          </a:xfrm>
        </p:spPr>
        <p:txBody>
          <a:bodyPr vert="horz">
            <a:normAutofit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E17B5-C438-4A0C-8A9F-45EC8496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20</a:t>
            </a:fld>
            <a:endParaRPr lang="hr-HR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C2408-2B8C-4902-AE59-34F5341602B5}"/>
              </a:ext>
            </a:extLst>
          </p:cNvPr>
          <p:cNvSpPr txBox="1">
            <a:spLocks/>
          </p:cNvSpPr>
          <p:nvPr/>
        </p:nvSpPr>
        <p:spPr>
          <a:xfrm>
            <a:off x="753513" y="1127779"/>
            <a:ext cx="10149042" cy="58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ugovora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31E45D-B453-4F05-9BDB-E83227309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99928"/>
              </p:ext>
            </p:extLst>
          </p:nvPr>
        </p:nvGraphicFramePr>
        <p:xfrm>
          <a:off x="815657" y="1605499"/>
          <a:ext cx="4670743" cy="4600368"/>
        </p:xfrm>
        <a:graphic>
          <a:graphicData uri="http://schemas.openxmlformats.org/drawingml/2006/table">
            <a:tbl>
              <a:tblPr/>
              <a:tblGrid>
                <a:gridCol w="3978285">
                  <a:extLst>
                    <a:ext uri="{9D8B030D-6E8A-4147-A177-3AD203B41FA5}">
                      <a16:colId xmlns:a16="http://schemas.microsoft.com/office/drawing/2014/main" val="1787292640"/>
                    </a:ext>
                  </a:extLst>
                </a:gridCol>
                <a:gridCol w="692458">
                  <a:extLst>
                    <a:ext uri="{9D8B030D-6E8A-4147-A177-3AD203B41FA5}">
                      <a16:colId xmlns:a16="http://schemas.microsoft.com/office/drawing/2014/main" val="3113185936"/>
                    </a:ext>
                  </a:extLst>
                </a:gridCol>
              </a:tblGrid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operativne koordinacije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18184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tehničko-financijske kontrole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25384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projektiranja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97115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Usluge kontrole projekata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31319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Izvođenje radova (uklanjanje, obnova i izgradnja zamjenskih obiteljskih kuća)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76261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stručnog nadzora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19043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ovlaštenog inženjera građevinarstva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79856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stalnog sudskog vještaka i ovlaštenog inženjera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01310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Nabava i najam mobilnih kuća za osiguranje privremenog smještaja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69554"/>
                  </a:ext>
                </a:extLst>
              </a:tr>
              <a:tr h="631367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izrade smjernica za projektiranje novih obiteljskih kuća u Gradu Zagrebu i Krapinsko-zagorskoj županiji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06290"/>
                  </a:ext>
                </a:extLst>
              </a:tr>
              <a:tr h="32338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ovlaštenih inženjera geodezije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33981"/>
                  </a:ext>
                </a:extLst>
              </a:tr>
              <a:tr h="631367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Usluga stručnog nadzora izvođenja radova podloge, terase i nadstrešnice te postavljanja i spajanja MSJ na komunalnu infrastrukturu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5289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18763"/>
              </p:ext>
            </p:extLst>
          </p:nvPr>
        </p:nvGraphicFramePr>
        <p:xfrm>
          <a:off x="5486399" y="1127779"/>
          <a:ext cx="5889943" cy="507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0577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734360" y="509341"/>
            <a:ext cx="10167419" cy="49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37001 Sustav upravljanja za suzbijanje podmićivanja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4E1E2-4BF3-49AF-8C2E-0DF2313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21</a:t>
            </a:fld>
            <a:endParaRPr lang="hr-HR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3F6FF5-8DD1-4E5A-8664-570BFF719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366011"/>
              </p:ext>
            </p:extLst>
          </p:nvPr>
        </p:nvGraphicFramePr>
        <p:xfrm>
          <a:off x="734360" y="1473567"/>
          <a:ext cx="10830240" cy="437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7730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788EE03-D3E6-4F15-932C-C63B8D7B98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788EE03-D3E6-4F15-932C-C63B8D7B9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Slika 3">
            <a:extLst>
              <a:ext uri="{FF2B5EF4-FFF2-40B4-BE49-F238E27FC236}">
                <a16:creationId xmlns:a16="http://schemas.microsoft.com/office/drawing/2014/main" id="{1F1990D1-DE8C-40AF-BCBB-C72EC8B5D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564" y="2309662"/>
            <a:ext cx="3094872" cy="22386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317F4-4880-4A5D-86E6-9044E0B7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74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876692" y="509341"/>
            <a:ext cx="11315307" cy="49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sz="36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30640-2F8C-4D91-8216-9F07020A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3</a:t>
            </a:fld>
            <a:endParaRPr lang="hr-H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82BF6C-48B9-4A36-9C1D-26DA353F8360}"/>
              </a:ext>
            </a:extLst>
          </p:cNvPr>
          <p:cNvSpPr txBox="1">
            <a:spLocks/>
          </p:cNvSpPr>
          <p:nvPr/>
        </p:nvSpPr>
        <p:spPr>
          <a:xfrm>
            <a:off x="604239" y="371953"/>
            <a:ext cx="10136840" cy="77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Primopredaja predmeta u Središnji državni ured za obnovu i stambeno zbrinjavanje</a:t>
            </a:r>
            <a:endParaRPr lang="hr-HR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3C954-4BD8-4FF6-A536-BD8072529327}"/>
              </a:ext>
            </a:extLst>
          </p:cNvPr>
          <p:cNvSpPr txBox="1"/>
          <p:nvPr/>
        </p:nvSpPr>
        <p:spPr>
          <a:xfrm>
            <a:off x="927559" y="1260795"/>
            <a:ext cx="10336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Zakon o izmjenama i dopunama Zakona o obnovi zgrada oštećenih potresom na području Grada Zagreba, Krapinsko-zagorske županije, Zagrebačke županije, Sisačko-moslavačke županije i Karlovačke županije (NN 117/2021 ), u članku 40.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40.a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propisao je podjelu odgovornosti za izvršenje obnove na slijedeći način: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1209E-AEDA-4A75-81F4-A7B5CCCACAA6}"/>
              </a:ext>
            </a:extLst>
          </p:cNvPr>
          <p:cNvSpPr txBox="1"/>
          <p:nvPr/>
        </p:nvSpPr>
        <p:spPr>
          <a:xfrm>
            <a:off x="927559" y="2720028"/>
            <a:ext cx="504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Fond za obnovu Grada Zagreba, Krapinsko-zagorske županije, Zagrebačke županije, Sisačko-moslavačke županije i Karlovačke županije</a:t>
            </a:r>
          </a:p>
          <a:p>
            <a:pPr algn="ctr"/>
            <a:endParaRPr lang="hr-HR" sz="18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 ZAGREB</a:t>
            </a:r>
          </a:p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KRAPINSKO-ZAGORSKA ŽUPANIJA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7BFDC-2EA7-4D71-BDA0-EE4F1B249BAC}"/>
              </a:ext>
            </a:extLst>
          </p:cNvPr>
          <p:cNvSpPr txBox="1"/>
          <p:nvPr/>
        </p:nvSpPr>
        <p:spPr>
          <a:xfrm>
            <a:off x="6224439" y="2720028"/>
            <a:ext cx="5168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Središnji državni ured </a:t>
            </a:r>
          </a:p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za obnovu i stambeno zbrinjavanje </a:t>
            </a:r>
          </a:p>
          <a:p>
            <a:pPr algn="ctr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SISAČKO-MOSLAVAČKA ŽUPANIJA</a:t>
            </a:r>
          </a:p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ZAGREBAČKA ŽUPANIJA</a:t>
            </a:r>
          </a:p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KARLOVAČKA ŽUPANIJA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FAF0C9-FA9F-4723-AD61-E45AC4584773}"/>
              </a:ext>
            </a:extLst>
          </p:cNvPr>
          <p:cNvSpPr txBox="1"/>
          <p:nvPr/>
        </p:nvSpPr>
        <p:spPr>
          <a:xfrm>
            <a:off x="927559" y="5244147"/>
            <a:ext cx="1033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Primopredaja 64 otvorena akta koji se odnose na područje Zagrebačke županije, Sisačko-moslavačke županije i Karlovačke županije izvršena je na dan 24.12.2021. godine.</a:t>
            </a:r>
          </a:p>
        </p:txBody>
      </p:sp>
    </p:spTree>
    <p:extLst>
      <p:ext uri="{BB962C8B-B14F-4D97-AF65-F5344CB8AC3E}">
        <p14:creationId xmlns:p14="http://schemas.microsoft.com/office/powerpoint/2010/main" val="314235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734361" y="234566"/>
            <a:ext cx="10136840" cy="771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prostornoga uređenja, graditeljstva i državne imovine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zaprimljenih zahtjeva po nadležnim tijelima za provođenje</a:t>
            </a:r>
            <a:endParaRPr lang="hr-H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4E1E2-4BF3-49AF-8C2E-0DF2313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4</a:t>
            </a:fld>
            <a:endParaRPr lang="hr-H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A78D4-5692-48FB-8B41-00544112DFCA}"/>
              </a:ext>
            </a:extLst>
          </p:cNvPr>
          <p:cNvSpPr txBox="1"/>
          <p:nvPr/>
        </p:nvSpPr>
        <p:spPr>
          <a:xfrm>
            <a:off x="1061080" y="3303094"/>
            <a:ext cx="347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 ZAGREB</a:t>
            </a:r>
          </a:p>
          <a:p>
            <a:pPr algn="ctr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KRAPINSKO-ZAGORSKA ŽUPANIJA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0B422-0933-4B9B-95BA-14420841C10F}"/>
              </a:ext>
            </a:extLst>
          </p:cNvPr>
          <p:cNvSpPr txBox="1"/>
          <p:nvPr/>
        </p:nvSpPr>
        <p:spPr>
          <a:xfrm>
            <a:off x="7490086" y="4786689"/>
            <a:ext cx="3860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SISAČKO-MOSLAVAČKA ŽUPANIJA</a:t>
            </a:r>
          </a:p>
          <a:p>
            <a:pPr algn="ctr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ZAGREBAČKA ŽUPANIJA</a:t>
            </a:r>
          </a:p>
          <a:p>
            <a:pPr algn="ctr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KARLOVAČKA ŽUPANIJA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F15E2-A655-411F-9204-BF61BAA24AB5}"/>
              </a:ext>
            </a:extLst>
          </p:cNvPr>
          <p:cNvSpPr txBox="1"/>
          <p:nvPr/>
        </p:nvSpPr>
        <p:spPr>
          <a:xfrm>
            <a:off x="627401" y="5982811"/>
            <a:ext cx="1072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Rješenja za oslobođenje osiguranja odnosno uplate sredstava za konstrukcijsku obnovu zgrada i gradnju zamjenske obiteljske kuće (Obrazac 1) dostavljaju se direktno podnositeljima zahtjeva</a:t>
            </a: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60B7202-CB5E-4EBC-92A6-19578B3D3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39243"/>
              </p:ext>
            </p:extLst>
          </p:nvPr>
        </p:nvGraphicFramePr>
        <p:xfrm>
          <a:off x="3821133" y="1116475"/>
          <a:ext cx="4549734" cy="523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2503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734360" y="2253"/>
            <a:ext cx="10006719" cy="74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prostornoga uređenja, graditeljstva i državne imovine Obrada zahtjeva za Grad Zagreb i Krapinsko-zagorsku županiju</a:t>
            </a:r>
            <a:endParaRPr lang="hr-H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4E1E2-4BF3-49AF-8C2E-0DF2313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5</a:t>
            </a:fld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BC238-03C3-4FC4-BE44-A75175258644}"/>
              </a:ext>
            </a:extLst>
          </p:cNvPr>
          <p:cNvSpPr txBox="1"/>
          <p:nvPr/>
        </p:nvSpPr>
        <p:spPr>
          <a:xfrm>
            <a:off x="627400" y="6433622"/>
            <a:ext cx="1072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Izvor: Izvješće MPGI 28. siječnja 2022. godine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F9FC3A-C65E-4A26-80DE-0DA579E0E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12413"/>
              </p:ext>
            </p:extLst>
          </p:nvPr>
        </p:nvGraphicFramePr>
        <p:xfrm>
          <a:off x="680879" y="1011764"/>
          <a:ext cx="10616320" cy="53059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700426">
                  <a:extLst>
                    <a:ext uri="{9D8B030D-6E8A-4147-A177-3AD203B41FA5}">
                      <a16:colId xmlns:a16="http://schemas.microsoft.com/office/drawing/2014/main" val="1033218253"/>
                    </a:ext>
                  </a:extLst>
                </a:gridCol>
                <a:gridCol w="1152649">
                  <a:extLst>
                    <a:ext uri="{9D8B030D-6E8A-4147-A177-3AD203B41FA5}">
                      <a16:colId xmlns:a16="http://schemas.microsoft.com/office/drawing/2014/main" val="3455953906"/>
                    </a:ext>
                  </a:extLst>
                </a:gridCol>
                <a:gridCol w="1152649">
                  <a:extLst>
                    <a:ext uri="{9D8B030D-6E8A-4147-A177-3AD203B41FA5}">
                      <a16:colId xmlns:a16="http://schemas.microsoft.com/office/drawing/2014/main" val="254642199"/>
                    </a:ext>
                  </a:extLst>
                </a:gridCol>
                <a:gridCol w="1152649">
                  <a:extLst>
                    <a:ext uri="{9D8B030D-6E8A-4147-A177-3AD203B41FA5}">
                      <a16:colId xmlns:a16="http://schemas.microsoft.com/office/drawing/2014/main" val="4184176581"/>
                    </a:ext>
                  </a:extLst>
                </a:gridCol>
                <a:gridCol w="1152649">
                  <a:extLst>
                    <a:ext uri="{9D8B030D-6E8A-4147-A177-3AD203B41FA5}">
                      <a16:colId xmlns:a16="http://schemas.microsoft.com/office/drawing/2014/main" val="2835237648"/>
                    </a:ext>
                  </a:extLst>
                </a:gridCol>
                <a:gridCol w="1152649">
                  <a:extLst>
                    <a:ext uri="{9D8B030D-6E8A-4147-A177-3AD203B41FA5}">
                      <a16:colId xmlns:a16="http://schemas.microsoft.com/office/drawing/2014/main" val="3273053241"/>
                    </a:ext>
                  </a:extLst>
                </a:gridCol>
                <a:gridCol w="1152649">
                  <a:extLst>
                    <a:ext uri="{9D8B030D-6E8A-4147-A177-3AD203B41FA5}">
                      <a16:colId xmlns:a16="http://schemas.microsoft.com/office/drawing/2014/main" val="643908683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VRSTA OBNOVE</a:t>
                      </a:r>
                      <a:endParaRPr lang="hr-H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100" u="none" strike="noStrike" dirty="0">
                          <a:effectLst/>
                        </a:rPr>
                        <a:t>UKUPNO FZO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100" u="none" strike="noStrike" dirty="0">
                          <a:effectLst/>
                        </a:rPr>
                        <a:t>GRAD ZAGREB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100" u="none" strike="noStrike" dirty="0">
                          <a:effectLst/>
                        </a:rPr>
                        <a:t>KRAPINSKO-ZAGORSKA ŽUPANIJA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53022"/>
                  </a:ext>
                </a:extLst>
              </a:tr>
              <a:tr h="4079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BROJ PODNESENIH ZAHTJEVA</a:t>
                      </a:r>
                      <a:endParaRPr lang="hr-H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ODLUKA I PRIVREMENIH ODLUKA</a:t>
                      </a:r>
                      <a:endParaRPr lang="hr-H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BROJ PODNESENIH ZAHTJEVA</a:t>
                      </a:r>
                      <a:endParaRPr lang="hr-H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ODLUKA I PRIVREMENIH ODLUKA</a:t>
                      </a:r>
                      <a:endParaRPr lang="hr-H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BROJ PODNESENIH ZAHTJEVA</a:t>
                      </a:r>
                      <a:endParaRPr lang="hr-H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ODLUKA I PRIVREMENIH ODLUKA</a:t>
                      </a:r>
                      <a:endParaRPr lang="hr-H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11841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100" u="none" strike="noStrike" dirty="0">
                          <a:effectLst/>
                        </a:rPr>
                        <a:t>OBRAZAC 2 - Zahtjev za obnovu potresom oštećene postojeće zgrade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5750804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100" u="none" strike="noStrike" dirty="0">
                          <a:effectLst/>
                        </a:rPr>
                        <a:t>OBRAZAC 3 - Zahtjev za uklanjanje potresom uništene višestambene zgrade, stambeno-poslovne zgrade, poslovne zgrade i obiteljske kuće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46380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100" u="none" strike="noStrike" dirty="0">
                          <a:effectLst/>
                        </a:rPr>
                        <a:t>OBRAZAC 4 - zahtjeva za gradnju zamjenske obiteljske kuće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6969445"/>
                  </a:ext>
                </a:extLst>
              </a:tr>
              <a:tr h="31143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nn-NO" sz="1100" u="none" strike="noStrike" dirty="0">
                          <a:effectLst/>
                        </a:rPr>
                        <a:t>ODLUKA O OBNOVI - Uklanjanje i gradnja zamjenske obiteljske kuće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1041459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100" u="none" strike="noStrike" dirty="0">
                          <a:effectLst/>
                        </a:rPr>
                        <a:t>OBRAZAC 5 - Zahtjev za novčanu pomoć za privremenu zaštitu potresom oštećene postojeće višestambene zgrade, stambeno-poslovne zgrade, poslovne zgrade, obiteljske kuće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481653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100" u="none" strike="noStrike" dirty="0">
                          <a:effectLst/>
                        </a:rPr>
                        <a:t>OBRAZAC 6 - Zahtjev za novčanu pomoć za konstrukcijsku obnovu potresom oštećene postojeće zgrade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554363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100" u="none" strike="noStrike" dirty="0">
                          <a:effectLst/>
                        </a:rPr>
                        <a:t>OBRAZAC 7 - Zahtjev za novčanu pomoć umjesto gradnje zamjenske obiteljske kuće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5750763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hr-HR" sz="1100" u="none" strike="noStrike" dirty="0">
                          <a:effectLst/>
                        </a:rPr>
                        <a:t>OBRAZAC 8 - Zahtjev za novčanu pomoć za troškove izrade glavnog projekta za rekonstrukciju potresom oštećene postojeće višestambene zgrade, stambeno-poslovne zgrade, obiteljske kuće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002138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l-PL" sz="1100" u="none" strike="noStrike" dirty="0">
                          <a:effectLst/>
                        </a:rPr>
                        <a:t>OBRASCI po Zakonu o izmjenama i dopunama Zakona o obnovi (NN 117/2021)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83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hr-HR" sz="1100" u="none" strike="noStrike" dirty="0">
                          <a:effectLst/>
                        </a:rPr>
                        <a:t>UKUPNO: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7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0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723900" y="188878"/>
            <a:ext cx="10017179" cy="1038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Mjesečna dinamika donošenja akata za sve županije u 2021. godini</a:t>
            </a:r>
          </a:p>
          <a:p>
            <a:r>
              <a:rPr lang="hr-HR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Ministarstvu prostornog uređenja, graditeljstva i državne imovine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3BBC-4E5A-4E45-8CCA-EE47956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6</a:t>
            </a:fld>
            <a:endParaRPr lang="hr-H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A2F04-3610-46F6-A70C-25B1D60D6665}"/>
              </a:ext>
            </a:extLst>
          </p:cNvPr>
          <p:cNvSpPr txBox="1"/>
          <p:nvPr/>
        </p:nvSpPr>
        <p:spPr>
          <a:xfrm>
            <a:off x="627400" y="6400412"/>
            <a:ext cx="1072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15.886</a:t>
            </a:r>
            <a:r>
              <a:rPr lang="hr-HR" sz="1200"/>
              <a:t> 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9E6BB2-7563-4B2B-8E56-800FCB639B42}"/>
              </a:ext>
            </a:extLst>
          </p:cNvPr>
          <p:cNvSpPr txBox="1"/>
          <p:nvPr/>
        </p:nvSpPr>
        <p:spPr>
          <a:xfrm>
            <a:off x="6758126" y="1067291"/>
            <a:ext cx="370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30. listopada 2021.</a:t>
            </a:r>
          </a:p>
          <a:p>
            <a:pPr algn="ctr"/>
            <a:r>
              <a:rPr lang="hr-HR" dirty="0"/>
              <a:t>Zakon o izmjenama i dopunama Zakona o obnovi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61EF00E-0168-471F-98F0-7F13231B8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18927"/>
              </p:ext>
            </p:extLst>
          </p:nvPr>
        </p:nvGraphicFramePr>
        <p:xfrm>
          <a:off x="734361" y="1830161"/>
          <a:ext cx="10723278" cy="44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3796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723900" y="188878"/>
            <a:ext cx="10017179" cy="1038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Mjesečna dinamika zaprimanja akata u 2021. godini</a:t>
            </a:r>
          </a:p>
          <a:p>
            <a:r>
              <a:rPr lang="hr-HR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Fond za obnovu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3BBC-4E5A-4E45-8CCA-EE47956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7</a:t>
            </a:fld>
            <a:endParaRPr lang="hr-HR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3C066B-2122-4F57-8666-6120EE891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872398"/>
              </p:ext>
            </p:extLst>
          </p:nvPr>
        </p:nvGraphicFramePr>
        <p:xfrm>
          <a:off x="1183800" y="1551776"/>
          <a:ext cx="9824400" cy="44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7EB435-0DFD-48D9-A2FB-9B15CAB8E2F8}"/>
              </a:ext>
            </a:extLst>
          </p:cNvPr>
          <p:cNvCxnSpPr/>
          <p:nvPr/>
        </p:nvCxnSpPr>
        <p:spPr>
          <a:xfrm>
            <a:off x="8403543" y="1736923"/>
            <a:ext cx="0" cy="370621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A71ED2-E576-45D2-A48C-5D269114352A}"/>
              </a:ext>
            </a:extLst>
          </p:cNvPr>
          <p:cNvSpPr txBox="1"/>
          <p:nvPr/>
        </p:nvSpPr>
        <p:spPr>
          <a:xfrm>
            <a:off x="6551069" y="830262"/>
            <a:ext cx="370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30. listopada 2021.</a:t>
            </a:r>
          </a:p>
          <a:p>
            <a:pPr algn="ctr"/>
            <a:r>
              <a:rPr lang="hr-HR" dirty="0"/>
              <a:t>Zakon o izmjenama i dopunama Zakona o obnovi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CCBAB16-14F4-48D3-92DF-7AB9BB4A380C}"/>
              </a:ext>
            </a:extLst>
          </p:cNvPr>
          <p:cNvSpPr/>
          <p:nvPr/>
        </p:nvSpPr>
        <p:spPr>
          <a:xfrm>
            <a:off x="8610600" y="1791465"/>
            <a:ext cx="970671" cy="155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05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734360" y="509341"/>
            <a:ext cx="11457633" cy="49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 za obnovu - Izvršenje akata</a:t>
            </a:r>
            <a:endParaRPr lang="hr-HR" sz="36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BCE6347-FB54-42DB-ABF5-33DB3A6B6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159882"/>
              </p:ext>
            </p:extLst>
          </p:nvPr>
        </p:nvGraphicFramePr>
        <p:xfrm>
          <a:off x="6637924" y="1463040"/>
          <a:ext cx="4303191" cy="429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9A91F57-2872-4B9B-B34C-9BF8AB296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56319"/>
              </p:ext>
            </p:extLst>
          </p:nvPr>
        </p:nvGraphicFramePr>
        <p:xfrm>
          <a:off x="1026942" y="1463040"/>
          <a:ext cx="4863441" cy="429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45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C914FAA-0421-443B-BE81-8D534ED4F5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C914FAA-0421-443B-BE81-8D534ED4F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lika 3">
            <a:extLst>
              <a:ext uri="{FF2B5EF4-FFF2-40B4-BE49-F238E27FC236}">
                <a16:creationId xmlns:a16="http://schemas.microsoft.com/office/drawing/2014/main" id="{5D968E74-F8FD-42BA-AAB2-1EA1062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079" y="234566"/>
            <a:ext cx="1219200" cy="8819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BB683BC-C3A5-47BE-A1C8-25DD5474C519}"/>
              </a:ext>
            </a:extLst>
          </p:cNvPr>
          <p:cNvSpPr txBox="1">
            <a:spLocks/>
          </p:cNvSpPr>
          <p:nvPr/>
        </p:nvSpPr>
        <p:spPr>
          <a:xfrm>
            <a:off x="734367" y="467138"/>
            <a:ext cx="11457633" cy="496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 za obnovu - Izvršenje Odluka i rješenja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4E1E2-4BF3-49AF-8C2E-0DF2313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2A02-C0F9-B34B-A9CA-09BF5C033E13}" type="slidenum">
              <a:rPr lang="hr-HR" smtClean="0"/>
              <a:t>9</a:t>
            </a:fld>
            <a:endParaRPr lang="hr-HR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2F701E-DB8D-4256-ABAD-BCC971172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45752"/>
              </p:ext>
            </p:extLst>
          </p:nvPr>
        </p:nvGraphicFramePr>
        <p:xfrm>
          <a:off x="787844" y="1437005"/>
          <a:ext cx="10616313" cy="47796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028340">
                  <a:extLst>
                    <a:ext uri="{9D8B030D-6E8A-4147-A177-3AD203B41FA5}">
                      <a16:colId xmlns:a16="http://schemas.microsoft.com/office/drawing/2014/main" val="1548287892"/>
                    </a:ext>
                  </a:extLst>
                </a:gridCol>
                <a:gridCol w="1446764">
                  <a:extLst>
                    <a:ext uri="{9D8B030D-6E8A-4147-A177-3AD203B41FA5}">
                      <a16:colId xmlns:a16="http://schemas.microsoft.com/office/drawing/2014/main" val="3424962379"/>
                    </a:ext>
                  </a:extLst>
                </a:gridCol>
                <a:gridCol w="1168722">
                  <a:extLst>
                    <a:ext uri="{9D8B030D-6E8A-4147-A177-3AD203B41FA5}">
                      <a16:colId xmlns:a16="http://schemas.microsoft.com/office/drawing/2014/main" val="2557363910"/>
                    </a:ext>
                  </a:extLst>
                </a:gridCol>
                <a:gridCol w="972487">
                  <a:extLst>
                    <a:ext uri="{9D8B030D-6E8A-4147-A177-3AD203B41FA5}">
                      <a16:colId xmlns:a16="http://schemas.microsoft.com/office/drawing/2014/main" val="1381242107"/>
                    </a:ext>
                  </a:extLst>
                </a:gridCol>
              </a:tblGrid>
              <a:tr h="93700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ODLUKE PO TIPU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ODLUKA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ODLUKA IZVRŠENA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UDIO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0577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pl-PL" sz="2000" u="none" strike="noStrike" dirty="0">
                          <a:effectLst/>
                        </a:rPr>
                        <a:t>Obnova postojeće potresom oštećene obiteljske kuće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66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637614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effectLst/>
                        </a:rPr>
                        <a:t>Obnova postojeće potresom oštećene višestambene zgrade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31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970546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effectLst/>
                        </a:rPr>
                        <a:t>Obnova postojeće potresom oštećene stambeno-poslovne zgrade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18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4936175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effectLst/>
                        </a:rPr>
                        <a:t>Uklanjanje postojeće obiteljske kuće 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32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0449685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effectLst/>
                        </a:rPr>
                        <a:t>Uklanjanje postojeće stambeno-poslovne zgrade 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1610661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Izgradnja zamjenske obiteljske kuće</a:t>
                      </a:r>
                      <a:endParaRPr lang="hr-HR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9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7264899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Uklanjanje i izgradnja zamjenske obiteljske kuće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8379365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effectLst/>
                        </a:rPr>
                        <a:t>Novčana pomoć za privremenu zaštitu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230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229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99,6%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0253941"/>
                  </a:ext>
                </a:extLst>
              </a:tr>
              <a:tr h="56220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effectLst/>
                        </a:rPr>
                        <a:t>Rješenja o novčanoj pomoći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766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766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100,0%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2778510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hr-HR" sz="2000" u="none" strike="noStrike" dirty="0">
                          <a:effectLst/>
                        </a:rPr>
                        <a:t>UKUPNO AKATA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1.160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1.015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87,5%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4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419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3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.%Y.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0751923EA5F542A13D97F8CC32DF51" ma:contentTypeVersion="12" ma:contentTypeDescription="Stvaranje novog dokumenta." ma:contentTypeScope="" ma:versionID="b10041cd63f21d6d3855d76abe8a89ed">
  <xsd:schema xmlns:xsd="http://www.w3.org/2001/XMLSchema" xmlns:xs="http://www.w3.org/2001/XMLSchema" xmlns:p="http://schemas.microsoft.com/office/2006/metadata/properties" xmlns:ns2="2a10e296-f976-45be-a41e-10e6ca8f2b5f" xmlns:ns3="d439ffd0-4ee3-4e38-b3bc-a248ff5cc3a9" targetNamespace="http://schemas.microsoft.com/office/2006/metadata/properties" ma:root="true" ma:fieldsID="16bf6125ce77e3e2f98aaa52be466106" ns2:_="" ns3:_="">
    <xsd:import namespace="2a10e296-f976-45be-a41e-10e6ca8f2b5f"/>
    <xsd:import namespace="d439ffd0-4ee3-4e38-b3bc-a248ff5cc3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0e296-f976-45be-a41e-10e6ca8f2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9ffd0-4ee3-4e38-b3bc-a248ff5cc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58363B-0DF3-4755-9274-52E1FDD1E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93813-09CF-4119-B098-C7AB189C9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0e296-f976-45be-a41e-10e6ca8f2b5f"/>
    <ds:schemaRef ds:uri="d439ffd0-4ee3-4e38-b3bc-a248ff5cc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4E4B4F-F0A5-41F5-B779-1403819298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1617</Words>
  <Application>Microsoft Office PowerPoint</Application>
  <PresentationFormat>Widescreen</PresentationFormat>
  <Paragraphs>519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think-cell Slide</vt:lpstr>
      <vt:lpstr>FOND ZA OBNOVU  GRADA ZAGREBA, KRAPINSKO-ZAGORSKE ŽUPANIJE I ZAGREBAČKE ŽUPANIJE   Mjesečno izvješće – siječanj 2022.  Zagreb, 31. siječnja 2022. godine v. d. Ravnatelja, Snežana Penović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Pregled broja i statusa potrebnih aktivnosti za izvršenje zaprimljenih 1.570 akata</vt:lpstr>
      <vt:lpstr>Organizirana obnova nekonstrukcijskih elemenata višestambenih zgrada, stambeno-poslovnih zgrada, poslovnih zgrada i obiteljskih kuća</vt:lpstr>
      <vt:lpstr>PowerPoint Presentation</vt:lpstr>
      <vt:lpstr>PowerPoint Presentation</vt:lpstr>
      <vt:lpstr>Isplate novčanih pomoći za privremenu zaštitu</vt:lpstr>
      <vt:lpstr>Transparentnost - Troškovi Fonda za obnovu</vt:lpstr>
      <vt:lpstr>Jednostavna nabava</vt:lpstr>
      <vt:lpstr>Javna nabava Jednostavna nabava i Dinamički sustavi (DNS)</vt:lpstr>
      <vt:lpstr>Dražbe</vt:lpstr>
      <vt:lpstr>Ugovori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 ZA OBNOVU  GRADA ZAGREBA, ZAGREBAČKE I KRAPINSKO-ZAGORSKE ŽUPANIJE</dc:title>
  <dc:creator>Krešimir Dominis</dc:creator>
  <cp:lastModifiedBy>Ana Vraneša</cp:lastModifiedBy>
  <cp:revision>125</cp:revision>
  <cp:lastPrinted>2021-10-21T13:26:07Z</cp:lastPrinted>
  <dcterms:created xsi:type="dcterms:W3CDTF">2020-12-17T16:29:08Z</dcterms:created>
  <dcterms:modified xsi:type="dcterms:W3CDTF">2022-02-04T08:58:20Z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0x010100050751923EA5F542A13D97F8CC32DF51</vt:lpwstr>
  </property>
</Properties>
</file>